
<file path=[Content_Types].xml><?xml version="1.0" encoding="utf-8"?>
<Types xmlns="http://schemas.openxmlformats.org/package/2006/content-types">
  <Default ContentType="application/vnd.openxmlformats-officedocument.vmlDrawing" Extension="vml"/>
  <Default ContentType="application/x-fontdata" Extension="fntdata"/>
  <Default ContentType="application/xml" Extension="xml"/>
  <Default ContentType="image/png" Extension="png"/>
  <Default ContentType="application/vnd.openxmlformats-officedocument.wordprocessingml.document" Extension="docx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wordprocessingml.document" PartName="/ppt/embeddings/Microsoft_Office_Word_Document2.docx"/>
  <Override ContentType="application/vnd.openxmlformats-officedocument.wordprocessingml.document" PartName="/ppt/embeddings/Microsoft_Office_Word_Document1.docx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VXQGWQtLk2zG4mnLzEODx5TqH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o-RO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/>
              <a:t>Imaginea este preluată: ttps://es.123rf.com/photo_50616215_huella-del-bebé-rosa-y-azul.html</a:t>
            </a:r>
            <a:endParaRPr/>
          </a:p>
        </p:txBody>
      </p:sp>
      <p:sp>
        <p:nvSpPr>
          <p:cNvPr id="161" name="Google Shape;16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ctrTitle"/>
          </p:nvPr>
        </p:nvSpPr>
        <p:spPr>
          <a:xfrm>
            <a:off x="3354492" y="224536"/>
            <a:ext cx="5483013" cy="410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667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subTitle"/>
          </p:nvPr>
        </p:nvSpPr>
        <p:spPr>
          <a:xfrm>
            <a:off x="1828800" y="3840481"/>
            <a:ext cx="85344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type="title"/>
          </p:nvPr>
        </p:nvSpPr>
        <p:spPr>
          <a:xfrm>
            <a:off x="5186679" y="426889"/>
            <a:ext cx="18186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2"/>
          <p:cNvSpPr txBox="1"/>
          <p:nvPr>
            <p:ph idx="1" type="body"/>
          </p:nvPr>
        </p:nvSpPr>
        <p:spPr>
          <a:xfrm>
            <a:off x="1111233" y="2437229"/>
            <a:ext cx="9580033" cy="6566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267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2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8333" y="83"/>
            <a:ext cx="10394499" cy="681861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3"/>
          <p:cNvSpPr txBox="1"/>
          <p:nvPr>
            <p:ph type="title"/>
          </p:nvPr>
        </p:nvSpPr>
        <p:spPr>
          <a:xfrm>
            <a:off x="5186679" y="426889"/>
            <a:ext cx="18186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1594443" y="1318564"/>
            <a:ext cx="4558453" cy="287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6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2" type="body"/>
          </p:nvPr>
        </p:nvSpPr>
        <p:spPr>
          <a:xfrm>
            <a:off x="6278880" y="1577340"/>
            <a:ext cx="530352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title"/>
          </p:nvPr>
        </p:nvSpPr>
        <p:spPr>
          <a:xfrm>
            <a:off x="5186679" y="426889"/>
            <a:ext cx="18186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type="title"/>
          </p:nvPr>
        </p:nvSpPr>
        <p:spPr>
          <a:xfrm>
            <a:off x="5186679" y="426889"/>
            <a:ext cx="18186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1111233" y="2437229"/>
            <a:ext cx="9580033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0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Relationship Id="rId5" Type="http://schemas.openxmlformats.org/officeDocument/2006/relationships/package" Target="../embeddings/Microsoft_Office_Word_Document1.docx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2.docx"/><Relationship Id="rId10" Type="http://schemas.openxmlformats.org/officeDocument/2006/relationships/image" Target="../media/image12.png"/><Relationship Id="rId9" Type="http://schemas.openxmlformats.org/officeDocument/2006/relationships/image" Target="../media/image13.png"/><Relationship Id="rId5" Type="http://schemas.openxmlformats.org/officeDocument/2006/relationships/package" Target="../embeddings/Microsoft_Office_Word_Document2.docx"/><Relationship Id="rId6" Type="http://schemas.openxmlformats.org/officeDocument/2006/relationships/image" Target="../media/image4.png"/><Relationship Id="rId7" Type="http://schemas.openxmlformats.org/officeDocument/2006/relationships/image" Target="../media/image15.png"/><Relationship Id="rId8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5.png"/><Relationship Id="rId7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"/>
          <p:cNvSpPr txBox="1"/>
          <p:nvPr/>
        </p:nvSpPr>
        <p:spPr>
          <a:xfrm>
            <a:off x="670925" y="1324125"/>
            <a:ext cx="110199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900">
                <a:solidFill>
                  <a:srgbClr val="4C6689"/>
                </a:solidFill>
              </a:rPr>
              <a:t>ЦЕННОСТИ, КОТОРЫЕ НАС ОБЪЕДИНЯЮТ</a:t>
            </a:r>
            <a:endParaRPr b="1" sz="3900">
              <a:solidFill>
                <a:srgbClr val="4C6689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1426028" y="2280230"/>
            <a:ext cx="10091100" cy="27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900">
                <a:solidFill>
                  <a:srgbClr val="0070C0"/>
                </a:solidFill>
              </a:rPr>
              <a:t>ТЕМА УРОКА: ОТНОШЕНИЯ МЕЖДУ СОВРЕМЕННИКАМИ ЧЕРЕЗ ЦЕННОСТИ</a:t>
            </a:r>
            <a:r>
              <a:rPr b="1" lang="ro-RO" sz="4000">
                <a:solidFill>
                  <a:srgbClr val="0070C0"/>
                </a:solidFill>
              </a:rPr>
              <a:t> </a:t>
            </a:r>
            <a:r>
              <a:rPr b="1" lang="ro-RO" sz="4000">
                <a:solidFill>
                  <a:srgbClr val="215F9A"/>
                </a:solidFill>
              </a:rPr>
              <a:t> </a:t>
            </a:r>
            <a:endParaRPr b="1" sz="4000">
              <a:solidFill>
                <a:srgbClr val="215F9A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40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ro-RO" sz="4000" u="none" cap="none" strike="noStrike">
                <a:solidFill>
                  <a:srgbClr val="1F5C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26" name="Google Shape;126;p1"/>
          <p:cNvSpPr txBox="1"/>
          <p:nvPr/>
        </p:nvSpPr>
        <p:spPr>
          <a:xfrm>
            <a:off x="1986307" y="4960296"/>
            <a:ext cx="82194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000">
                <a:solidFill>
                  <a:schemeClr val="dk1"/>
                </a:solidFill>
              </a:rPr>
              <a:t>Первый урок 2025-2026 учебного года</a:t>
            </a:r>
            <a:endParaRPr b="1" sz="3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A black background with blue text&#10;&#10;Description automatically generated" id="127" name="Google Shape;12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7434" y="293166"/>
            <a:ext cx="2205990" cy="78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72705" y="363216"/>
            <a:ext cx="975445" cy="77425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"/>
          <p:cNvSpPr txBox="1"/>
          <p:nvPr/>
        </p:nvSpPr>
        <p:spPr>
          <a:xfrm>
            <a:off x="5274345" y="5606627"/>
            <a:ext cx="23943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2800">
                <a:solidFill>
                  <a:schemeClr val="dk1"/>
                </a:solidFill>
              </a:rPr>
              <a:t>5 класс</a:t>
            </a:r>
            <a:endParaRPr b="1" sz="2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551318" y="299689"/>
            <a:ext cx="11350751" cy="2217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625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ro-RO" sz="4800">
                <a:solidFill>
                  <a:schemeClr val="dk1"/>
                </a:solidFill>
              </a:rPr>
              <a:t>Я (имя)..., я чувствую себя</a:t>
            </a:r>
            <a:endParaRPr b="1" sz="48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ro-RO" sz="4800">
                <a:solidFill>
                  <a:schemeClr val="dk1"/>
                </a:solidFill>
              </a:rPr>
              <a:t>(назовите эмоцию)... и мне нужно от (коллег, классного руководителя, учителя, родителей и т. д.)...</a:t>
            </a:r>
            <a:endParaRPr b="1" sz="4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Love Cat" id="136" name="Google Shape;136;p2"/>
          <p:cNvPicPr preferRelativeResize="0"/>
          <p:nvPr/>
        </p:nvPicPr>
        <p:blipFill rotWithShape="1">
          <a:blip r:embed="rId3">
            <a:alphaModFix/>
          </a:blip>
          <a:srcRect b="4" l="13600" r="14917" t="0"/>
          <a:stretch/>
        </p:blipFill>
        <p:spPr>
          <a:xfrm>
            <a:off x="240314" y="3109812"/>
            <a:ext cx="2255462" cy="3155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tty cartoon bee" id="137" name="Google Shape;137;p2"/>
          <p:cNvPicPr preferRelativeResize="0"/>
          <p:nvPr/>
        </p:nvPicPr>
        <p:blipFill rotWithShape="1">
          <a:blip r:embed="rId4">
            <a:alphaModFix/>
          </a:blip>
          <a:srcRect b="-1" l="2032" r="6613" t="0"/>
          <a:stretch/>
        </p:blipFill>
        <p:spPr>
          <a:xfrm>
            <a:off x="2631452" y="3109812"/>
            <a:ext cx="2255462" cy="3155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int Cat" id="138" name="Google Shape;138;p2"/>
          <p:cNvPicPr preferRelativeResize="0"/>
          <p:nvPr/>
        </p:nvPicPr>
        <p:blipFill rotWithShape="1">
          <a:blip r:embed="rId5">
            <a:alphaModFix/>
          </a:blip>
          <a:srcRect b="4" l="15409" r="13110" t="0"/>
          <a:stretch/>
        </p:blipFill>
        <p:spPr>
          <a:xfrm>
            <a:off x="5022589" y="3109812"/>
            <a:ext cx="2255462" cy="3155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ppy cartoon bee" id="139" name="Google Shape;139;p2"/>
          <p:cNvPicPr preferRelativeResize="0"/>
          <p:nvPr/>
        </p:nvPicPr>
        <p:blipFill rotWithShape="1">
          <a:blip r:embed="rId6">
            <a:alphaModFix/>
          </a:blip>
          <a:srcRect b="-1" l="9613" r="11833" t="0"/>
          <a:stretch/>
        </p:blipFill>
        <p:spPr>
          <a:xfrm>
            <a:off x="7413727" y="3109812"/>
            <a:ext cx="2255462" cy="3155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duation cartoon bee" id="140" name="Google Shape;140;p2"/>
          <p:cNvPicPr preferRelativeResize="0"/>
          <p:nvPr/>
        </p:nvPicPr>
        <p:blipFill rotWithShape="1">
          <a:blip r:embed="rId7">
            <a:alphaModFix/>
          </a:blip>
          <a:srcRect b="-1" l="10590" r="7007" t="0"/>
          <a:stretch/>
        </p:blipFill>
        <p:spPr>
          <a:xfrm>
            <a:off x="9804865" y="3109812"/>
            <a:ext cx="2255462" cy="3155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/>
        </p:nvSpPr>
        <p:spPr>
          <a:xfrm>
            <a:off x="555172" y="1051288"/>
            <a:ext cx="38274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D8F1"/>
              </a:buClr>
              <a:buSzPts val="3600"/>
              <a:buFont typeface="Times New Roman"/>
              <a:buNone/>
            </a:pPr>
            <a:r>
              <a:rPr b="1" lang="ro-RO" sz="3600">
                <a:solidFill>
                  <a:srgbClr val="C5D8F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живем, руководствуясь ценностями...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6" name="Google Shape;146;p3"/>
          <p:cNvGraphicFramePr/>
          <p:nvPr/>
        </p:nvGraphicFramePr>
        <p:xfrm>
          <a:off x="5294875" y="0"/>
          <a:ext cx="6402576" cy="7048100"/>
        </p:xfrm>
        <a:graphic>
          <a:graphicData uri="http://schemas.openxmlformats.org/presentationml/2006/ole">
            <mc:AlternateContent>
              <mc:Choice Requires="v">
                <p:oleObj r:id="rId4" imgH="7048100" imgW="6402576" progId="Word.Document.12" spid="_x0000_s1">
                  <p:embed/>
                </p:oleObj>
              </mc:Choice>
              <mc:Fallback>
                <p:oleObj r:id="rId5" imgH="7048100" imgW="6402576" progId="Word.Document.12">
                  <p:embed/>
                  <p:pic>
                    <p:nvPicPr>
                      <p:cNvPr id="146" name="Google Shape;146;p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294875" y="0"/>
                        <a:ext cx="6402576" cy="7048100"/>
                      </a:xfrm>
                      <a:prstGeom prst="rect">
                        <a:avLst/>
                      </a:prstGeom>
                      <a:solidFill>
                        <a:srgbClr val="F2DADA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descr="High Five Bee" id="147" name="Google Shape;147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7191" y="2805614"/>
            <a:ext cx="3429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Google Shape;152;p4"/>
          <p:cNvGraphicFramePr/>
          <p:nvPr/>
        </p:nvGraphicFramePr>
        <p:xfrm>
          <a:off x="1" y="0"/>
          <a:ext cx="9050272" cy="7554990"/>
        </p:xfrm>
        <a:graphic>
          <a:graphicData uri="http://schemas.openxmlformats.org/presentationml/2006/ole">
            <mc:AlternateContent>
              <mc:Choice Requires="v">
                <p:oleObj r:id="rId4" imgH="7554990" imgW="9050272" progId="Word.Document.12" spid="_x0000_s1">
                  <p:embed/>
                </p:oleObj>
              </mc:Choice>
              <mc:Fallback>
                <p:oleObj r:id="rId5" imgH="7554990" imgW="9050272" progId="Word.Document.12">
                  <p:embed/>
                  <p:pic>
                    <p:nvPicPr>
                      <p:cNvPr id="152" name="Google Shape;152;p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" y="0"/>
                        <a:ext cx="9050272" cy="7554990"/>
                      </a:xfrm>
                      <a:prstGeom prst="rect">
                        <a:avLst/>
                      </a:prstGeom>
                      <a:solidFill>
                        <a:srgbClr val="F2DADA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" name="Google Shape;153;p4"/>
          <p:cNvSpPr txBox="1"/>
          <p:nvPr/>
        </p:nvSpPr>
        <p:spPr>
          <a:xfrm>
            <a:off x="8727950" y="273425"/>
            <a:ext cx="34638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4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1" lang="ro-RO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b="1" lang="ro-RO" sz="3800"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b="1" lang="ro-RO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3-5 </a:t>
            </a:r>
            <a:r>
              <a:rPr b="1" lang="ro-RO" sz="3800">
                <a:solidFill>
                  <a:srgbClr val="196B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ЦЕННОСТЕЙ</a:t>
            </a:r>
            <a:endParaRPr b="1" sz="3800">
              <a:solidFill>
                <a:srgbClr val="196B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Badge Heart outline" id="154" name="Google Shape;15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13543" y="536665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d Inventory outline" id="155" name="Google Shape;155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72601" y="2665057"/>
            <a:ext cx="2490428" cy="3441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1407929">
            <a:off x="7138589" y="3429000"/>
            <a:ext cx="914479" cy="91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789489">
            <a:off x="7138590" y="1262703"/>
            <a:ext cx="914479" cy="914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/>
          <p:nvPr/>
        </p:nvSpPr>
        <p:spPr>
          <a:xfrm>
            <a:off x="6847909" y="3674753"/>
            <a:ext cx="4927800" cy="17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200">
                <a:solidFill>
                  <a:srgbClr val="558ED5"/>
                </a:solidFill>
              </a:rPr>
              <a:t>Какие ресурсы необходимы?</a:t>
            </a:r>
            <a:endParaRPr b="1" sz="3200">
              <a:solidFill>
                <a:srgbClr val="558ED5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538CD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2833737" y="379779"/>
            <a:ext cx="77934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5400">
                <a:solidFill>
                  <a:schemeClr val="dk1"/>
                </a:solidFill>
              </a:rPr>
              <a:t>ШАГИ  РЕАЛИЗАЦИИ </a:t>
            </a:r>
            <a:endParaRPr b="1" sz="54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5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b="1" sz="5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550400" y="2426800"/>
            <a:ext cx="27057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200">
                <a:solidFill>
                  <a:srgbClr val="77933C"/>
                </a:solidFill>
              </a:rPr>
              <a:t>Что делать?</a:t>
            </a:r>
            <a:endParaRPr b="1" sz="3200">
              <a:solidFill>
                <a:srgbClr val="77933C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76923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5"/>
          <p:cNvSpPr txBox="1"/>
          <p:nvPr/>
        </p:nvSpPr>
        <p:spPr>
          <a:xfrm>
            <a:off x="4274885" y="1842025"/>
            <a:ext cx="19473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200">
                <a:solidFill>
                  <a:srgbClr val="604A7B"/>
                </a:solidFill>
              </a:rPr>
              <a:t>Когда?</a:t>
            </a:r>
            <a:endParaRPr b="1" sz="3200">
              <a:solidFill>
                <a:srgbClr val="604A7B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5F497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6461700" y="2118475"/>
            <a:ext cx="5313900" cy="17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200">
                <a:solidFill>
                  <a:srgbClr val="C00000"/>
                </a:solidFill>
              </a:rPr>
              <a:t>Кто несет ответственность?</a:t>
            </a:r>
            <a:endParaRPr b="1" sz="3200">
              <a:solidFill>
                <a:srgbClr val="C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5538" y="3288774"/>
            <a:ext cx="4041433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1802072" y="4788583"/>
            <a:ext cx="3519167" cy="1332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600">
                <a:solidFill>
                  <a:schemeClr val="dk1"/>
                </a:solidFill>
              </a:rPr>
              <a:t>Как вы себя чувствуете?</a:t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6"/>
          <p:cNvSpPr txBox="1"/>
          <p:nvPr/>
        </p:nvSpPr>
        <p:spPr>
          <a:xfrm>
            <a:off x="6870762" y="4806260"/>
            <a:ext cx="4114801" cy="1332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3200">
                <a:solidFill>
                  <a:srgbClr val="953735"/>
                </a:solidFill>
              </a:rPr>
              <a:t>СПАСИБО!</a:t>
            </a:r>
            <a:endParaRPr b="1" sz="3200">
              <a:solidFill>
                <a:srgbClr val="953735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0" y="2559"/>
            <a:ext cx="12191999" cy="465471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3700" sx="93000" rotWithShape="0" algn="t" dir="3960000" dist="152400" sy="93000">
              <a:srgbClr val="000000">
                <a:alpha val="3568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ireworks outline" id="178" name="Google Shape;17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645" y="1189287"/>
            <a:ext cx="2337432" cy="2337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6"/>
          <p:cNvPicPr preferRelativeResize="0"/>
          <p:nvPr/>
        </p:nvPicPr>
        <p:blipFill rotWithShape="1">
          <a:blip r:embed="rId4">
            <a:alphaModFix/>
          </a:blip>
          <a:srcRect b="1" l="0" r="2072" t="0"/>
          <a:stretch/>
        </p:blipFill>
        <p:spPr>
          <a:xfrm>
            <a:off x="3601168" y="983248"/>
            <a:ext cx="2347923" cy="13466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ance outline" id="180" name="Google Shape;18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62791" y="1189742"/>
            <a:ext cx="2336522" cy="23365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lloons outline" id="181" name="Google Shape;18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28163" y="1176204"/>
            <a:ext cx="2336522" cy="23365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apping hands outline" id="182" name="Google Shape;182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08722" y="2998267"/>
            <a:ext cx="1763944" cy="1763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2025-08-13T08:15:09Z</dcterms:created>
  <dc:creator>OLARU Denis</dc:creator>
</cp:coreProperties>
</file>