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jOViUjEZH+URo3CNCshFZfTA+C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o-RO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zitiv titlu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u și conținu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ntet secțiune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uă tipuri de conținu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ție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ar titlu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completat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ținut cu legendă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ine cu legendă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vertical și titlu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u vertical și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7.png"/><Relationship Id="rId5" Type="http://schemas.openxmlformats.org/officeDocument/2006/relationships/image" Target="../media/image24.png"/><Relationship Id="rId6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14.png"/><Relationship Id="rId7" Type="http://schemas.openxmlformats.org/officeDocument/2006/relationships/image" Target="../media/image1.png"/><Relationship Id="rId8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13.png"/><Relationship Id="rId7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11" Type="http://schemas.openxmlformats.org/officeDocument/2006/relationships/image" Target="../media/image23.png"/><Relationship Id="rId10" Type="http://schemas.openxmlformats.org/officeDocument/2006/relationships/image" Target="../media/image32.png"/><Relationship Id="rId12" Type="http://schemas.openxmlformats.org/officeDocument/2006/relationships/image" Target="../media/image21.png"/><Relationship Id="rId9" Type="http://schemas.openxmlformats.org/officeDocument/2006/relationships/image" Target="../media/image19.png"/><Relationship Id="rId5" Type="http://schemas.openxmlformats.org/officeDocument/2006/relationships/image" Target="../media/image11.png"/><Relationship Id="rId6" Type="http://schemas.openxmlformats.org/officeDocument/2006/relationships/image" Target="../media/image15.png"/><Relationship Id="rId7" Type="http://schemas.openxmlformats.org/officeDocument/2006/relationships/image" Target="../media/image18.png"/><Relationship Id="rId8" Type="http://schemas.openxmlformats.org/officeDocument/2006/relationships/image" Target="../media/image3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29.png"/><Relationship Id="rId5" Type="http://schemas.openxmlformats.org/officeDocument/2006/relationships/image" Target="../media/image28.png"/><Relationship Id="rId6" Type="http://schemas.openxmlformats.org/officeDocument/2006/relationships/image" Target="../media/image2.png"/><Relationship Id="rId7" Type="http://schemas.openxmlformats.org/officeDocument/2006/relationships/image" Target="../media/image18.png"/><Relationship Id="rId8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0.png"/><Relationship Id="rId4" Type="http://schemas.openxmlformats.org/officeDocument/2006/relationships/image" Target="../media/image44.png"/><Relationship Id="rId5" Type="http://schemas.openxmlformats.org/officeDocument/2006/relationships/image" Target="../media/image33.png"/><Relationship Id="rId6" Type="http://schemas.openxmlformats.org/officeDocument/2006/relationships/image" Target="../media/image4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0.png"/><Relationship Id="rId4" Type="http://schemas.openxmlformats.org/officeDocument/2006/relationships/image" Target="../media/image38.png"/><Relationship Id="rId10" Type="http://schemas.openxmlformats.org/officeDocument/2006/relationships/image" Target="../media/image40.png"/><Relationship Id="rId9" Type="http://schemas.openxmlformats.org/officeDocument/2006/relationships/image" Target="../media/image37.png"/><Relationship Id="rId5" Type="http://schemas.openxmlformats.org/officeDocument/2006/relationships/image" Target="../media/image28.png"/><Relationship Id="rId6" Type="http://schemas.openxmlformats.org/officeDocument/2006/relationships/image" Target="../media/image31.png"/><Relationship Id="rId7" Type="http://schemas.openxmlformats.org/officeDocument/2006/relationships/image" Target="../media/image34.png"/><Relationship Id="rId8" Type="http://schemas.openxmlformats.org/officeDocument/2006/relationships/image" Target="../media/image3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7186" y="322008"/>
            <a:ext cx="1532666" cy="552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12360" y="237444"/>
            <a:ext cx="732919" cy="621236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5331250" y="6290075"/>
            <a:ext cx="207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o-RO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01 </a:t>
            </a:r>
            <a:r>
              <a:rPr b="1" lang="ro-RO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сентября</a:t>
            </a:r>
            <a:r>
              <a:rPr b="1" i="0" lang="ro-RO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2025 г.</a:t>
            </a:r>
            <a:endParaRPr b="1"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639448" y="2060850"/>
            <a:ext cx="3428400" cy="17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2400">
                <a:solidFill>
                  <a:srgbClr val="20586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Живу тем, что люблю</a:t>
            </a:r>
            <a:r>
              <a:rPr b="1" i="1" lang="ro-RO" sz="2400">
                <a:solidFill>
                  <a:srgbClr val="20586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2400">
                <a:solidFill>
                  <a:srgbClr val="20586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ценности имеют душу</a:t>
            </a:r>
            <a:endParaRPr b="1" i="1" sz="2400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414813">
            <a:off x="4234558" y="2180588"/>
            <a:ext cx="4566239" cy="3044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/>
          <p:cNvPicPr preferRelativeResize="0"/>
          <p:nvPr/>
        </p:nvPicPr>
        <p:blipFill rotWithShape="1">
          <a:blip r:embed="rId6">
            <a:alphaModFix/>
          </a:blip>
          <a:srcRect b="0" l="0" r="0" t="19230"/>
          <a:stretch/>
        </p:blipFill>
        <p:spPr>
          <a:xfrm>
            <a:off x="467544" y="4093350"/>
            <a:ext cx="4012740" cy="21967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"/>
          <p:cNvSpPr txBox="1"/>
          <p:nvPr/>
        </p:nvSpPr>
        <p:spPr>
          <a:xfrm>
            <a:off x="557175" y="1031125"/>
            <a:ext cx="84102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900">
                <a:solidFill>
                  <a:srgbClr val="17365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ЦЕННОСТИ, КОТОРЫЕ НАС ОБЪЕДИНЯЮТ</a:t>
            </a:r>
            <a:endParaRPr b="1" sz="2900">
              <a:solidFill>
                <a:srgbClr val="17365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1043608" y="21817"/>
            <a:ext cx="732428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"/>
          <p:cNvSpPr/>
          <p:nvPr/>
        </p:nvSpPr>
        <p:spPr>
          <a:xfrm>
            <a:off x="2339752" y="4464270"/>
            <a:ext cx="4176464" cy="1464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400">
                <a:solidFill>
                  <a:srgbClr val="20586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ДОБРО ПОЖАЛОВАТЬ В ШКОЛУ</a:t>
            </a:r>
            <a:r>
              <a:rPr b="1" lang="ro-RO" sz="2400">
                <a:solidFill>
                  <a:srgbClr val="20586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! </a:t>
            </a:r>
            <a:endParaRPr b="1" sz="2400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/>
          <p:nvPr/>
        </p:nvSpPr>
        <p:spPr>
          <a:xfrm>
            <a:off x="1691674" y="441550"/>
            <a:ext cx="3611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Занятие</a:t>
            </a:r>
            <a:r>
              <a:rPr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Мои ценности сегодня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5491" y="404664"/>
            <a:ext cx="742285" cy="72008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/>
          <p:nvPr/>
        </p:nvSpPr>
        <p:spPr>
          <a:xfrm rot="2700000">
            <a:off x="5678243" y="588276"/>
            <a:ext cx="2840448" cy="2840448"/>
          </a:xfrm>
          <a:prstGeom prst="rect">
            <a:avLst/>
          </a:prstGeom>
          <a:solidFill>
            <a:srgbClr val="EEBDD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96717" y="709925"/>
            <a:ext cx="2603500" cy="259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521" y="1844824"/>
            <a:ext cx="3883072" cy="3883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3523" y="2508826"/>
            <a:ext cx="2555067" cy="2555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74465" y="2810150"/>
            <a:ext cx="4024313" cy="4024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084871" y="3494929"/>
            <a:ext cx="2603500" cy="259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277095">
            <a:off x="431939" y="5085184"/>
            <a:ext cx="4626430" cy="100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367754">
            <a:off x="467544" y="2169132"/>
            <a:ext cx="4176464" cy="104384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4"/>
          <p:cNvSpPr/>
          <p:nvPr/>
        </p:nvSpPr>
        <p:spPr>
          <a:xfrm>
            <a:off x="1691673" y="441550"/>
            <a:ext cx="3740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Занятие</a:t>
            </a:r>
            <a:r>
              <a:rPr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Мои ценности сегодня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5491" y="404664"/>
            <a:ext cx="742285" cy="72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92080" y="1628800"/>
            <a:ext cx="3294415" cy="4248472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4"/>
          <p:cNvSpPr/>
          <p:nvPr/>
        </p:nvSpPr>
        <p:spPr>
          <a:xfrm rot="-223042">
            <a:off x="539173" y="4643222"/>
            <a:ext cx="4516102" cy="12004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Слово, которое тебя сегодня выделило?</a:t>
            </a:r>
            <a:endParaRPr b="1"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4"/>
          <p:cNvSpPr/>
          <p:nvPr/>
        </p:nvSpPr>
        <p:spPr>
          <a:xfrm rot="-272381">
            <a:off x="899592" y="2169132"/>
            <a:ext cx="4572000" cy="8735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latin typeface="Times New Roman"/>
                <a:ea typeface="Times New Roman"/>
                <a:cs typeface="Times New Roman"/>
                <a:sym typeface="Times New Roman"/>
              </a:rPr>
              <a:t>Что побудило тебя выбрать </a:t>
            </a:r>
            <a:endParaRPr b="1" i="1"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latin typeface="Times New Roman"/>
                <a:ea typeface="Times New Roman"/>
                <a:cs typeface="Times New Roman"/>
                <a:sym typeface="Times New Roman"/>
              </a:rPr>
              <a:t>именно этот опыт?</a:t>
            </a:r>
            <a:endParaRPr/>
          </a:p>
        </p:txBody>
      </p:sp>
      <p:pic>
        <p:nvPicPr>
          <p:cNvPr id="126" name="Google Shape;126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15525" y="3753036"/>
            <a:ext cx="4295971" cy="936104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4"/>
          <p:cNvSpPr/>
          <p:nvPr/>
        </p:nvSpPr>
        <p:spPr>
          <a:xfrm>
            <a:off x="1055999" y="3892750"/>
            <a:ext cx="3516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latin typeface="Times New Roman"/>
                <a:ea typeface="Times New Roman"/>
                <a:cs typeface="Times New Roman"/>
                <a:sym typeface="Times New Roman"/>
              </a:rPr>
              <a:t>Что ты при этом испытал?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"/>
          <p:cNvSpPr/>
          <p:nvPr/>
        </p:nvSpPr>
        <p:spPr>
          <a:xfrm>
            <a:off x="1691680" y="441538"/>
            <a:ext cx="251857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Занятие</a:t>
            </a:r>
            <a:r>
              <a:rPr lang="ro-R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Мои ценности сегодня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3" name="Google Shape;13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5491" y="404664"/>
            <a:ext cx="742285" cy="72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/>
          <p:cNvPicPr preferRelativeResize="0"/>
          <p:nvPr/>
        </p:nvPicPr>
        <p:blipFill rotWithShape="1">
          <a:blip r:embed="rId4">
            <a:alphaModFix/>
          </a:blip>
          <a:srcRect b="0" l="0" r="58725" t="0"/>
          <a:stretch/>
        </p:blipFill>
        <p:spPr>
          <a:xfrm rot="5170505">
            <a:off x="1541230" y="997302"/>
            <a:ext cx="865561" cy="2554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5"/>
          <p:cNvPicPr preferRelativeResize="0"/>
          <p:nvPr/>
        </p:nvPicPr>
        <p:blipFill rotWithShape="1">
          <a:blip r:embed="rId5">
            <a:alphaModFix/>
          </a:blip>
          <a:srcRect b="0" l="0" r="50000" t="0"/>
          <a:stretch/>
        </p:blipFill>
        <p:spPr>
          <a:xfrm rot="5400000">
            <a:off x="4237529" y="1074225"/>
            <a:ext cx="1048543" cy="2554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5"/>
          <p:cNvPicPr preferRelativeResize="0"/>
          <p:nvPr/>
        </p:nvPicPr>
        <p:blipFill rotWithShape="1">
          <a:blip r:embed="rId6">
            <a:alphaModFix/>
          </a:blip>
          <a:srcRect b="0" l="0" r="53198" t="0"/>
          <a:stretch/>
        </p:blipFill>
        <p:spPr>
          <a:xfrm rot="5400000">
            <a:off x="6942595" y="-503843"/>
            <a:ext cx="981448" cy="2554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5"/>
          <p:cNvPicPr preferRelativeResize="0"/>
          <p:nvPr/>
        </p:nvPicPr>
        <p:blipFill rotWithShape="1">
          <a:blip r:embed="rId7">
            <a:alphaModFix/>
          </a:blip>
          <a:srcRect b="-1908" l="2992" r="50614" t="1909"/>
          <a:stretch/>
        </p:blipFill>
        <p:spPr>
          <a:xfrm rot="5661307">
            <a:off x="6983277" y="939149"/>
            <a:ext cx="972922" cy="2560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5"/>
          <p:cNvPicPr preferRelativeResize="0"/>
          <p:nvPr/>
        </p:nvPicPr>
        <p:blipFill rotWithShape="1">
          <a:blip r:embed="rId8">
            <a:alphaModFix/>
          </a:blip>
          <a:srcRect b="0" l="0" r="50000" t="0"/>
          <a:stretch/>
        </p:blipFill>
        <p:spPr>
          <a:xfrm rot="5834913">
            <a:off x="6978711" y="2672953"/>
            <a:ext cx="1048543" cy="2560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895644">
            <a:off x="5866932" y="5157192"/>
            <a:ext cx="2640013" cy="114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-332687">
            <a:off x="688962" y="5205611"/>
            <a:ext cx="2554287" cy="1049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43608" y="3368277"/>
            <a:ext cx="2633663" cy="116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277180" y="4221088"/>
            <a:ext cx="2554287" cy="9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/>
          <p:nvPr/>
        </p:nvSpPr>
        <p:spPr>
          <a:xfrm rot="-279584">
            <a:off x="1374437" y="2201383"/>
            <a:ext cx="1717176" cy="390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rgbClr val="20586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УВАЖЕНИЕ</a:t>
            </a:r>
            <a:endParaRPr sz="1600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5"/>
          <p:cNvSpPr/>
          <p:nvPr/>
        </p:nvSpPr>
        <p:spPr>
          <a:xfrm>
            <a:off x="4246530" y="2291855"/>
            <a:ext cx="14542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rgbClr val="97480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ДРУЖБА</a:t>
            </a:r>
            <a:endParaRPr b="1" i="1" sz="1800">
              <a:solidFill>
                <a:srgbClr val="97480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5"/>
          <p:cNvSpPr/>
          <p:nvPr/>
        </p:nvSpPr>
        <p:spPr>
          <a:xfrm>
            <a:off x="6157751" y="719500"/>
            <a:ext cx="25542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ОТВЕТСТВЕННОСТЬ</a:t>
            </a:r>
            <a:endParaRPr sz="1600">
              <a:solidFill>
                <a:srgbClr val="95373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/>
          <p:nvPr/>
        </p:nvSpPr>
        <p:spPr>
          <a:xfrm rot="239284">
            <a:off x="1255552" y="3830673"/>
            <a:ext cx="1820308" cy="3906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rgbClr val="5F497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СКРОМНОСТЬ</a:t>
            </a:r>
            <a:endParaRPr sz="1600">
              <a:solidFill>
                <a:srgbClr val="5F497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"/>
          <p:cNvSpPr/>
          <p:nvPr/>
        </p:nvSpPr>
        <p:spPr>
          <a:xfrm rot="266952">
            <a:off x="6808828" y="2183698"/>
            <a:ext cx="1390252" cy="3906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rgbClr val="5F497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ДОБРО</a:t>
            </a:r>
            <a:endParaRPr sz="1600">
              <a:solidFill>
                <a:srgbClr val="5F497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5"/>
          <p:cNvSpPr/>
          <p:nvPr/>
        </p:nvSpPr>
        <p:spPr>
          <a:xfrm rot="-354284">
            <a:off x="1687066" y="5597591"/>
            <a:ext cx="1673881" cy="390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rgbClr val="97480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СМЕЛОСТЬ</a:t>
            </a:r>
            <a:endParaRPr sz="1600">
              <a:solidFill>
                <a:srgbClr val="97480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5"/>
          <p:cNvSpPr/>
          <p:nvPr/>
        </p:nvSpPr>
        <p:spPr>
          <a:xfrm rot="283529">
            <a:off x="6108197" y="3889965"/>
            <a:ext cx="2618300" cy="3907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СОТРУДНИЧЕСТВО</a:t>
            </a:r>
            <a:endParaRPr sz="1600">
              <a:solidFill>
                <a:srgbClr val="95373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5"/>
          <p:cNvSpPr/>
          <p:nvPr/>
        </p:nvSpPr>
        <p:spPr>
          <a:xfrm>
            <a:off x="3183275" y="4631150"/>
            <a:ext cx="25542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ПРИЗНАТЕЛЬНОСТЬ</a:t>
            </a:r>
            <a:endParaRPr sz="1600">
              <a:solidFill>
                <a:srgbClr val="95373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/>
          <p:nvPr/>
        </p:nvSpPr>
        <p:spPr>
          <a:xfrm rot="408388">
            <a:off x="6588836" y="5767379"/>
            <a:ext cx="1579532" cy="3906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rgbClr val="20586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ЭМПАТИЯ</a:t>
            </a:r>
            <a:endParaRPr sz="1600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28184" y="5635082"/>
            <a:ext cx="3024336" cy="1034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88197" y="5530598"/>
            <a:ext cx="3111995" cy="1138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482" y="5530598"/>
            <a:ext cx="3103563" cy="1034224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6"/>
          <p:cNvSpPr/>
          <p:nvPr/>
        </p:nvSpPr>
        <p:spPr>
          <a:xfrm>
            <a:off x="1878850" y="354675"/>
            <a:ext cx="6941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Занятие</a:t>
            </a:r>
            <a:r>
              <a:rPr b="1" lang="ro-R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1" i="1" lang="ro-R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 жизненных ценностей к правилам поведения в классе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71600" y="404664"/>
            <a:ext cx="742285" cy="72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9573" y="1735959"/>
            <a:ext cx="2948623" cy="36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6"/>
          <p:cNvSpPr/>
          <p:nvPr/>
        </p:nvSpPr>
        <p:spPr>
          <a:xfrm>
            <a:off x="1227198" y="1981050"/>
            <a:ext cx="15105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rgbClr val="20586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УВАЖЕНИЕ</a:t>
            </a:r>
            <a:endParaRPr sz="1600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72045" y="1725579"/>
            <a:ext cx="2942768" cy="358434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6"/>
          <p:cNvSpPr/>
          <p:nvPr/>
        </p:nvSpPr>
        <p:spPr>
          <a:xfrm>
            <a:off x="3769400" y="1916825"/>
            <a:ext cx="23454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600">
                <a:solidFill>
                  <a:srgbClr val="95373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СОТРУДНИЧЕСТВО</a:t>
            </a:r>
            <a:endParaRPr sz="1600">
              <a:solidFill>
                <a:srgbClr val="95373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6" name="Google Shape;166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114813" y="1735959"/>
            <a:ext cx="2935035" cy="3574922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6"/>
          <p:cNvSpPr/>
          <p:nvPr/>
        </p:nvSpPr>
        <p:spPr>
          <a:xfrm>
            <a:off x="7164302" y="1988850"/>
            <a:ext cx="1415400" cy="4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rgbClr val="20586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ЭМПАТИЯ</a:t>
            </a:r>
            <a:endParaRPr sz="1600">
              <a:solidFill>
                <a:srgbClr val="20586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6"/>
          <p:cNvSpPr/>
          <p:nvPr/>
        </p:nvSpPr>
        <p:spPr>
          <a:xfrm>
            <a:off x="6424624" y="5635075"/>
            <a:ext cx="2829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latin typeface="Times New Roman"/>
                <a:ea typeface="Times New Roman"/>
                <a:cs typeface="Times New Roman"/>
                <a:sym typeface="Times New Roman"/>
              </a:rPr>
              <a:t>Что делает ученик, когда живет в соответствии с этой ценностью?</a:t>
            </a:r>
            <a:endParaRPr/>
          </a:p>
        </p:txBody>
      </p:sp>
      <p:sp>
        <p:nvSpPr>
          <p:cNvPr id="169" name="Google Shape;169;p6"/>
          <p:cNvSpPr/>
          <p:nvPr/>
        </p:nvSpPr>
        <p:spPr>
          <a:xfrm>
            <a:off x="3470676" y="5610900"/>
            <a:ext cx="2829600" cy="8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latin typeface="Times New Roman"/>
                <a:ea typeface="Times New Roman"/>
                <a:cs typeface="Times New Roman"/>
                <a:sym typeface="Times New Roman"/>
              </a:rPr>
              <a:t>Как это выглядит на уроках, на переменах или в проектах?</a:t>
            </a:r>
            <a:endParaRPr b="1" i="1"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6"/>
          <p:cNvSpPr/>
          <p:nvPr/>
        </p:nvSpPr>
        <p:spPr>
          <a:xfrm>
            <a:off x="730191" y="5588681"/>
            <a:ext cx="4572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latin typeface="Times New Roman"/>
                <a:ea typeface="Times New Roman"/>
                <a:cs typeface="Times New Roman"/>
                <a:sym typeface="Times New Roman"/>
              </a:rPr>
              <a:t>Что видим</a:t>
            </a:r>
            <a:r>
              <a:rPr b="1" i="1" lang="ro-RO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latin typeface="Times New Roman"/>
                <a:ea typeface="Times New Roman"/>
                <a:cs typeface="Times New Roman"/>
                <a:sym typeface="Times New Roman"/>
              </a:rPr>
              <a:t>Что слышим</a:t>
            </a:r>
            <a:r>
              <a:rPr b="1" i="1" lang="ro-RO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?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oogle Shape;175;p7"/>
          <p:cNvGrpSpPr/>
          <p:nvPr/>
        </p:nvGrpSpPr>
        <p:grpSpPr>
          <a:xfrm>
            <a:off x="5308258" y="1642140"/>
            <a:ext cx="3392059" cy="4248470"/>
            <a:chOff x="631676" y="5577328"/>
            <a:chExt cx="1820260" cy="1827707"/>
          </a:xfrm>
        </p:grpSpPr>
        <p:grpSp>
          <p:nvGrpSpPr>
            <p:cNvPr id="176" name="Google Shape;176;p7"/>
            <p:cNvGrpSpPr/>
            <p:nvPr/>
          </p:nvGrpSpPr>
          <p:grpSpPr>
            <a:xfrm>
              <a:off x="631676" y="5577328"/>
              <a:ext cx="1804459" cy="1815479"/>
              <a:chOff x="4697595" y="2618134"/>
              <a:chExt cx="1330330" cy="1338454"/>
            </a:xfrm>
          </p:grpSpPr>
          <p:sp>
            <p:nvSpPr>
              <p:cNvPr id="177" name="Google Shape;177;p7"/>
              <p:cNvSpPr/>
              <p:nvPr/>
            </p:nvSpPr>
            <p:spPr>
              <a:xfrm>
                <a:off x="4709172" y="2618377"/>
                <a:ext cx="1318751" cy="1337325"/>
              </a:xfrm>
              <a:custGeom>
                <a:rect b="b" l="l" r="r" t="t"/>
                <a:pathLst>
                  <a:path extrusionOk="0" h="528065" w="520731">
                    <a:moveTo>
                      <a:pt x="0" y="0"/>
                    </a:moveTo>
                    <a:lnTo>
                      <a:pt x="520732" y="0"/>
                    </a:lnTo>
                    <a:lnTo>
                      <a:pt x="520732" y="528066"/>
                    </a:lnTo>
                    <a:lnTo>
                      <a:pt x="0" y="528066"/>
                    </a:lnTo>
                    <a:close/>
                  </a:path>
                </a:pathLst>
              </a:custGeom>
              <a:solidFill>
                <a:srgbClr val="1D1D1B">
                  <a:alpha val="309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7"/>
              <p:cNvSpPr/>
              <p:nvPr/>
            </p:nvSpPr>
            <p:spPr>
              <a:xfrm>
                <a:off x="4697595" y="2618134"/>
                <a:ext cx="1330330" cy="1338454"/>
              </a:xfrm>
              <a:custGeom>
                <a:rect b="b" l="l" r="r" t="t"/>
                <a:pathLst>
                  <a:path extrusionOk="0" h="528511" w="525303">
                    <a:moveTo>
                      <a:pt x="525643" y="524910"/>
                    </a:moveTo>
                    <a:cubicBezTo>
                      <a:pt x="359431" y="529386"/>
                      <a:pt x="193220" y="534435"/>
                      <a:pt x="20818" y="507860"/>
                    </a:cubicBezTo>
                    <a:cubicBezTo>
                      <a:pt x="-3281" y="328790"/>
                      <a:pt x="7197" y="169341"/>
                      <a:pt x="339" y="-13"/>
                    </a:cubicBezTo>
                    <a:lnTo>
                      <a:pt x="525262" y="-13"/>
                    </a:lnTo>
                    <a:close/>
                  </a:path>
                </a:pathLst>
              </a:custGeom>
              <a:solidFill>
                <a:srgbClr val="F2C6D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Calibri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9" name="Google Shape;179;p7"/>
            <p:cNvSpPr/>
            <p:nvPr/>
          </p:nvSpPr>
          <p:spPr>
            <a:xfrm>
              <a:off x="647392" y="5591132"/>
              <a:ext cx="1788711" cy="1813903"/>
            </a:xfrm>
            <a:custGeom>
              <a:rect b="b" l="l" r="r" t="t"/>
              <a:pathLst>
                <a:path extrusionOk="0" h="528065" w="520731">
                  <a:moveTo>
                    <a:pt x="0" y="0"/>
                  </a:moveTo>
                  <a:lnTo>
                    <a:pt x="520732" y="0"/>
                  </a:lnTo>
                  <a:lnTo>
                    <a:pt x="520732" y="528066"/>
                  </a:lnTo>
                  <a:lnTo>
                    <a:pt x="0" y="528066"/>
                  </a:lnTo>
                  <a:close/>
                </a:path>
              </a:pathLst>
            </a:custGeom>
            <a:gradFill>
              <a:gsLst>
                <a:gs pos="0">
                  <a:srgbClr val="D9D9D9">
                    <a:alpha val="30980"/>
                  </a:srgbClr>
                </a:gs>
                <a:gs pos="100000">
                  <a:srgbClr val="252525">
                    <a:alpha val="30980"/>
                  </a:srgbClr>
                </a:gs>
              </a:gsLst>
              <a:lin ang="8100019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7"/>
            <p:cNvSpPr/>
            <p:nvPr/>
          </p:nvSpPr>
          <p:spPr>
            <a:xfrm>
              <a:off x="663225" y="5590125"/>
              <a:ext cx="1788711" cy="380207"/>
            </a:xfrm>
            <a:custGeom>
              <a:rect b="b" l="l" r="r" t="t"/>
              <a:pathLst>
                <a:path extrusionOk="0" h="528065" w="520731">
                  <a:moveTo>
                    <a:pt x="0" y="0"/>
                  </a:moveTo>
                  <a:lnTo>
                    <a:pt x="520732" y="0"/>
                  </a:lnTo>
                  <a:lnTo>
                    <a:pt x="520732" y="528066"/>
                  </a:lnTo>
                  <a:lnTo>
                    <a:pt x="0" y="528066"/>
                  </a:lnTo>
                  <a:close/>
                </a:path>
              </a:pathLst>
            </a:custGeom>
            <a:solidFill>
              <a:srgbClr val="D9D9D9">
                <a:alpha val="2549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1" name="Google Shape;181;p7"/>
          <p:cNvSpPr/>
          <p:nvPr/>
        </p:nvSpPr>
        <p:spPr>
          <a:xfrm>
            <a:off x="1619672" y="476738"/>
            <a:ext cx="691276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Занятие</a:t>
            </a:r>
            <a:r>
              <a:rPr b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Радио Голос ценностей</a:t>
            </a:r>
            <a:r>
              <a:rPr b="1" i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– В нашей школе мы ценим…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2" name="Google Shape;18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4986" y="527626"/>
            <a:ext cx="738187" cy="72548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7"/>
          <p:cNvSpPr/>
          <p:nvPr/>
        </p:nvSpPr>
        <p:spPr>
          <a:xfrm>
            <a:off x="6442805" y="1942100"/>
            <a:ext cx="2089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1800">
                <a:solidFill>
                  <a:srgbClr val="5F497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ОБЪЯВЛЕНИЕ</a:t>
            </a:r>
            <a:endParaRPr b="1" sz="1800">
              <a:solidFill>
                <a:srgbClr val="5F497A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4" name="Google Shape;184;p7"/>
          <p:cNvSpPr/>
          <p:nvPr/>
        </p:nvSpPr>
        <p:spPr>
          <a:xfrm>
            <a:off x="5884976" y="2710500"/>
            <a:ext cx="1490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rgbClr val="3F315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Ценность</a:t>
            </a:r>
            <a:endParaRPr b="1" i="1" sz="1800">
              <a:solidFill>
                <a:srgbClr val="3F315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7"/>
          <p:cNvSpPr/>
          <p:nvPr/>
        </p:nvSpPr>
        <p:spPr>
          <a:xfrm>
            <a:off x="5900902" y="3297850"/>
            <a:ext cx="279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rgbClr val="3F315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Два конкретных наблюдаемых поведения, которые «оживляют» ценность обучения в школе</a:t>
            </a:r>
            <a:endParaRPr b="1" i="1" sz="1800">
              <a:solidFill>
                <a:srgbClr val="3F315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7"/>
          <p:cNvSpPr/>
          <p:nvPr/>
        </p:nvSpPr>
        <p:spPr>
          <a:xfrm>
            <a:off x="5900899" y="4746275"/>
            <a:ext cx="2799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rgbClr val="3F315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Положительный эффект для школьного сообщества</a:t>
            </a:r>
            <a:endParaRPr b="1" i="1" sz="1800">
              <a:solidFill>
                <a:srgbClr val="3F315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77705" y="2808587"/>
            <a:ext cx="253206" cy="2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75324" y="3519374"/>
            <a:ext cx="255587" cy="23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96101" y="4837673"/>
            <a:ext cx="255587" cy="23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971600" y="1832243"/>
            <a:ext cx="3228942" cy="4131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5881" y="311466"/>
            <a:ext cx="738187" cy="72548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8"/>
          <p:cNvSpPr/>
          <p:nvPr/>
        </p:nvSpPr>
        <p:spPr>
          <a:xfrm>
            <a:off x="1586472" y="232050"/>
            <a:ext cx="6607800" cy="5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Занятие</a:t>
            </a:r>
            <a:r>
              <a:rPr b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Рефлексируем о наших ценностях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9552" y="1700808"/>
            <a:ext cx="4537765" cy="979507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8"/>
          <p:cNvSpPr/>
          <p:nvPr/>
        </p:nvSpPr>
        <p:spPr>
          <a:xfrm>
            <a:off x="1122716" y="1700808"/>
            <a:ext cx="3371436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o-R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 вам сегодня показалось наиболее полезным?</a:t>
            </a:r>
            <a:endParaRPr b="1" i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o-RO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Почему?</a:t>
            </a:r>
            <a:endParaRPr b="1" i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493549" y="3008657"/>
            <a:ext cx="3763701" cy="1085703"/>
          </a:xfrm>
          <a:custGeom>
            <a:rect b="b" l="l" r="r" t="t"/>
            <a:pathLst>
              <a:path extrusionOk="0" h="158308" w="597075">
                <a:moveTo>
                  <a:pt x="587611" y="5718"/>
                </a:moveTo>
                <a:cubicBezTo>
                  <a:pt x="566494" y="2384"/>
                  <a:pt x="545024" y="1909"/>
                  <a:pt x="523793" y="4384"/>
                </a:cubicBezTo>
                <a:cubicBezTo>
                  <a:pt x="500457" y="5338"/>
                  <a:pt x="477121" y="5147"/>
                  <a:pt x="453784" y="4384"/>
                </a:cubicBezTo>
                <a:cubicBezTo>
                  <a:pt x="407779" y="3052"/>
                  <a:pt x="361773" y="-188"/>
                  <a:pt x="315767" y="-854"/>
                </a:cubicBezTo>
                <a:cubicBezTo>
                  <a:pt x="222613" y="-2283"/>
                  <a:pt x="129363" y="4099"/>
                  <a:pt x="36399" y="8004"/>
                </a:cubicBezTo>
                <a:cubicBezTo>
                  <a:pt x="28312" y="8385"/>
                  <a:pt x="22083" y="15338"/>
                  <a:pt x="22502" y="23434"/>
                </a:cubicBezTo>
                <a:cubicBezTo>
                  <a:pt x="22568" y="24672"/>
                  <a:pt x="22788" y="25911"/>
                  <a:pt x="23159" y="27054"/>
                </a:cubicBezTo>
                <a:cubicBezTo>
                  <a:pt x="16196" y="30864"/>
                  <a:pt x="13101" y="39151"/>
                  <a:pt x="15920" y="46580"/>
                </a:cubicBezTo>
                <a:lnTo>
                  <a:pt x="10396" y="47723"/>
                </a:lnTo>
                <a:cubicBezTo>
                  <a:pt x="-4940" y="51629"/>
                  <a:pt x="-2177" y="76298"/>
                  <a:pt x="14206" y="76298"/>
                </a:cubicBezTo>
                <a:lnTo>
                  <a:pt x="35637" y="75155"/>
                </a:lnTo>
                <a:cubicBezTo>
                  <a:pt x="30741" y="77346"/>
                  <a:pt x="27607" y="82299"/>
                  <a:pt x="27636" y="87634"/>
                </a:cubicBezTo>
                <a:cubicBezTo>
                  <a:pt x="27788" y="94301"/>
                  <a:pt x="32284" y="100016"/>
                  <a:pt x="38685" y="101731"/>
                </a:cubicBezTo>
                <a:cubicBezTo>
                  <a:pt x="34408" y="108207"/>
                  <a:pt x="36218" y="116970"/>
                  <a:pt x="42723" y="121256"/>
                </a:cubicBezTo>
                <a:cubicBezTo>
                  <a:pt x="43466" y="121733"/>
                  <a:pt x="44247" y="122114"/>
                  <a:pt x="45066" y="122494"/>
                </a:cubicBezTo>
                <a:cubicBezTo>
                  <a:pt x="42495" y="122494"/>
                  <a:pt x="39828" y="123352"/>
                  <a:pt x="37256" y="123923"/>
                </a:cubicBezTo>
                <a:cubicBezTo>
                  <a:pt x="21064" y="127162"/>
                  <a:pt x="25255" y="151737"/>
                  <a:pt x="40971" y="152498"/>
                </a:cubicBezTo>
                <a:cubicBezTo>
                  <a:pt x="50324" y="152689"/>
                  <a:pt x="59669" y="151928"/>
                  <a:pt x="68879" y="150212"/>
                </a:cubicBezTo>
                <a:cubicBezTo>
                  <a:pt x="73146" y="149356"/>
                  <a:pt x="77347" y="148213"/>
                  <a:pt x="81452" y="146784"/>
                </a:cubicBezTo>
                <a:cubicBezTo>
                  <a:pt x="104312" y="144784"/>
                  <a:pt x="127363" y="144498"/>
                  <a:pt x="150127" y="144021"/>
                </a:cubicBezTo>
                <a:cubicBezTo>
                  <a:pt x="187180" y="143259"/>
                  <a:pt x="224327" y="144021"/>
                  <a:pt x="261379" y="144688"/>
                </a:cubicBezTo>
                <a:cubicBezTo>
                  <a:pt x="334627" y="146879"/>
                  <a:pt x="407874" y="152022"/>
                  <a:pt x="481026" y="157166"/>
                </a:cubicBezTo>
                <a:cubicBezTo>
                  <a:pt x="487474" y="157928"/>
                  <a:pt x="493380" y="153451"/>
                  <a:pt x="494361" y="147070"/>
                </a:cubicBezTo>
                <a:cubicBezTo>
                  <a:pt x="505410" y="148022"/>
                  <a:pt x="516459" y="149165"/>
                  <a:pt x="527413" y="150594"/>
                </a:cubicBezTo>
                <a:cubicBezTo>
                  <a:pt x="543129" y="152689"/>
                  <a:pt x="547129" y="124780"/>
                  <a:pt x="531127" y="122590"/>
                </a:cubicBezTo>
                <a:cubicBezTo>
                  <a:pt x="518173" y="120685"/>
                  <a:pt x="505124" y="118970"/>
                  <a:pt x="492075" y="117256"/>
                </a:cubicBezTo>
                <a:lnTo>
                  <a:pt x="505410" y="117256"/>
                </a:lnTo>
                <a:cubicBezTo>
                  <a:pt x="513811" y="116684"/>
                  <a:pt x="520174" y="109445"/>
                  <a:pt x="519621" y="101063"/>
                </a:cubicBezTo>
                <a:cubicBezTo>
                  <a:pt x="519621" y="100968"/>
                  <a:pt x="519612" y="100872"/>
                  <a:pt x="519602" y="100778"/>
                </a:cubicBezTo>
                <a:cubicBezTo>
                  <a:pt x="529127" y="101540"/>
                  <a:pt x="538081" y="102111"/>
                  <a:pt x="547320" y="102969"/>
                </a:cubicBezTo>
                <a:cubicBezTo>
                  <a:pt x="563131" y="104492"/>
                  <a:pt x="567037" y="77346"/>
                  <a:pt x="551035" y="74394"/>
                </a:cubicBezTo>
                <a:lnTo>
                  <a:pt x="540557" y="73060"/>
                </a:lnTo>
                <a:cubicBezTo>
                  <a:pt x="548368" y="66297"/>
                  <a:pt x="547891" y="49628"/>
                  <a:pt x="535604" y="47723"/>
                </a:cubicBezTo>
                <a:cubicBezTo>
                  <a:pt x="527984" y="46580"/>
                  <a:pt x="520459" y="45533"/>
                  <a:pt x="512839" y="44581"/>
                </a:cubicBezTo>
                <a:lnTo>
                  <a:pt x="562179" y="43056"/>
                </a:lnTo>
                <a:cubicBezTo>
                  <a:pt x="568132" y="43056"/>
                  <a:pt x="573399" y="39246"/>
                  <a:pt x="575133" y="33531"/>
                </a:cubicBezTo>
                <a:lnTo>
                  <a:pt x="583801" y="33531"/>
                </a:lnTo>
                <a:cubicBezTo>
                  <a:pt x="591678" y="33150"/>
                  <a:pt x="597736" y="26387"/>
                  <a:pt x="597336" y="18482"/>
                </a:cubicBezTo>
                <a:cubicBezTo>
                  <a:pt x="597031" y="12672"/>
                  <a:pt x="593173" y="7624"/>
                  <a:pt x="587611" y="5718"/>
                </a:cubicBezTo>
                <a:close/>
                <a:moveTo>
                  <a:pt x="153175" y="89348"/>
                </a:moveTo>
                <a:lnTo>
                  <a:pt x="161176" y="89348"/>
                </a:lnTo>
                <a:lnTo>
                  <a:pt x="154033" y="89348"/>
                </a:lnTo>
                <a:close/>
              </a:path>
            </a:pathLst>
          </a:custGeom>
          <a:solidFill>
            <a:srgbClr val="FFDC9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1" lang="ro-RO" sz="1800">
                <a:latin typeface="Times New Roman"/>
                <a:ea typeface="Times New Roman"/>
                <a:cs typeface="Times New Roman"/>
                <a:sym typeface="Times New Roman"/>
              </a:rPr>
              <a:t>Что вам показалось интересным и что вы хотели бы повторить?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5436096" y="1137045"/>
            <a:ext cx="3600400" cy="1127525"/>
          </a:xfrm>
          <a:custGeom>
            <a:rect b="b" l="l" r="r" t="t"/>
            <a:pathLst>
              <a:path extrusionOk="0" h="158308" w="597075">
                <a:moveTo>
                  <a:pt x="587611" y="5718"/>
                </a:moveTo>
                <a:cubicBezTo>
                  <a:pt x="566494" y="2384"/>
                  <a:pt x="545024" y="1909"/>
                  <a:pt x="523793" y="4384"/>
                </a:cubicBezTo>
                <a:cubicBezTo>
                  <a:pt x="500457" y="5338"/>
                  <a:pt x="477121" y="5147"/>
                  <a:pt x="453784" y="4384"/>
                </a:cubicBezTo>
                <a:cubicBezTo>
                  <a:pt x="407779" y="3052"/>
                  <a:pt x="361773" y="-188"/>
                  <a:pt x="315767" y="-854"/>
                </a:cubicBezTo>
                <a:cubicBezTo>
                  <a:pt x="222613" y="-2283"/>
                  <a:pt x="129363" y="4099"/>
                  <a:pt x="36399" y="8004"/>
                </a:cubicBezTo>
                <a:cubicBezTo>
                  <a:pt x="28312" y="8385"/>
                  <a:pt x="22083" y="15338"/>
                  <a:pt x="22502" y="23434"/>
                </a:cubicBezTo>
                <a:cubicBezTo>
                  <a:pt x="22568" y="24672"/>
                  <a:pt x="22788" y="25911"/>
                  <a:pt x="23159" y="27054"/>
                </a:cubicBezTo>
                <a:cubicBezTo>
                  <a:pt x="16196" y="30864"/>
                  <a:pt x="13101" y="39151"/>
                  <a:pt x="15920" y="46580"/>
                </a:cubicBezTo>
                <a:lnTo>
                  <a:pt x="10396" y="47723"/>
                </a:lnTo>
                <a:cubicBezTo>
                  <a:pt x="-4940" y="51629"/>
                  <a:pt x="-2177" y="76298"/>
                  <a:pt x="14206" y="76298"/>
                </a:cubicBezTo>
                <a:lnTo>
                  <a:pt x="35637" y="75155"/>
                </a:lnTo>
                <a:cubicBezTo>
                  <a:pt x="30741" y="77346"/>
                  <a:pt x="27607" y="82299"/>
                  <a:pt x="27636" y="87634"/>
                </a:cubicBezTo>
                <a:cubicBezTo>
                  <a:pt x="27788" y="94301"/>
                  <a:pt x="32284" y="100016"/>
                  <a:pt x="38685" y="101731"/>
                </a:cubicBezTo>
                <a:cubicBezTo>
                  <a:pt x="34408" y="108207"/>
                  <a:pt x="36218" y="116970"/>
                  <a:pt x="42723" y="121256"/>
                </a:cubicBezTo>
                <a:cubicBezTo>
                  <a:pt x="43466" y="121733"/>
                  <a:pt x="44247" y="122114"/>
                  <a:pt x="45066" y="122494"/>
                </a:cubicBezTo>
                <a:cubicBezTo>
                  <a:pt x="42495" y="122494"/>
                  <a:pt x="39828" y="123352"/>
                  <a:pt x="37256" y="123923"/>
                </a:cubicBezTo>
                <a:cubicBezTo>
                  <a:pt x="21064" y="127162"/>
                  <a:pt x="25255" y="151737"/>
                  <a:pt x="40971" y="152498"/>
                </a:cubicBezTo>
                <a:cubicBezTo>
                  <a:pt x="50324" y="152689"/>
                  <a:pt x="59669" y="151928"/>
                  <a:pt x="68879" y="150212"/>
                </a:cubicBezTo>
                <a:cubicBezTo>
                  <a:pt x="73146" y="149356"/>
                  <a:pt x="77347" y="148213"/>
                  <a:pt x="81452" y="146784"/>
                </a:cubicBezTo>
                <a:cubicBezTo>
                  <a:pt x="104312" y="144784"/>
                  <a:pt x="127363" y="144498"/>
                  <a:pt x="150127" y="144021"/>
                </a:cubicBezTo>
                <a:cubicBezTo>
                  <a:pt x="187180" y="143259"/>
                  <a:pt x="224327" y="144021"/>
                  <a:pt x="261379" y="144688"/>
                </a:cubicBezTo>
                <a:cubicBezTo>
                  <a:pt x="334627" y="146879"/>
                  <a:pt x="407874" y="152022"/>
                  <a:pt x="481026" y="157166"/>
                </a:cubicBezTo>
                <a:cubicBezTo>
                  <a:pt x="487474" y="157928"/>
                  <a:pt x="493380" y="153451"/>
                  <a:pt x="494361" y="147070"/>
                </a:cubicBezTo>
                <a:cubicBezTo>
                  <a:pt x="505410" y="148022"/>
                  <a:pt x="516459" y="149165"/>
                  <a:pt x="527413" y="150594"/>
                </a:cubicBezTo>
                <a:cubicBezTo>
                  <a:pt x="543129" y="152689"/>
                  <a:pt x="547129" y="124780"/>
                  <a:pt x="531127" y="122590"/>
                </a:cubicBezTo>
                <a:cubicBezTo>
                  <a:pt x="518173" y="120685"/>
                  <a:pt x="505124" y="118970"/>
                  <a:pt x="492075" y="117256"/>
                </a:cubicBezTo>
                <a:lnTo>
                  <a:pt x="505410" y="117256"/>
                </a:lnTo>
                <a:cubicBezTo>
                  <a:pt x="513811" y="116684"/>
                  <a:pt x="520174" y="109445"/>
                  <a:pt x="519621" y="101063"/>
                </a:cubicBezTo>
                <a:cubicBezTo>
                  <a:pt x="519621" y="100968"/>
                  <a:pt x="519612" y="100872"/>
                  <a:pt x="519602" y="100778"/>
                </a:cubicBezTo>
                <a:cubicBezTo>
                  <a:pt x="529127" y="101540"/>
                  <a:pt x="538081" y="102111"/>
                  <a:pt x="547320" y="102969"/>
                </a:cubicBezTo>
                <a:cubicBezTo>
                  <a:pt x="563131" y="104492"/>
                  <a:pt x="567037" y="77346"/>
                  <a:pt x="551035" y="74394"/>
                </a:cubicBezTo>
                <a:lnTo>
                  <a:pt x="540557" y="73060"/>
                </a:lnTo>
                <a:cubicBezTo>
                  <a:pt x="548368" y="66297"/>
                  <a:pt x="547891" y="49628"/>
                  <a:pt x="535604" y="47723"/>
                </a:cubicBezTo>
                <a:cubicBezTo>
                  <a:pt x="527984" y="46580"/>
                  <a:pt x="520459" y="45533"/>
                  <a:pt x="512839" y="44581"/>
                </a:cubicBezTo>
                <a:lnTo>
                  <a:pt x="562179" y="43056"/>
                </a:lnTo>
                <a:cubicBezTo>
                  <a:pt x="568132" y="43056"/>
                  <a:pt x="573399" y="39246"/>
                  <a:pt x="575133" y="33531"/>
                </a:cubicBezTo>
                <a:lnTo>
                  <a:pt x="583801" y="33531"/>
                </a:lnTo>
                <a:cubicBezTo>
                  <a:pt x="591678" y="33150"/>
                  <a:pt x="597736" y="26387"/>
                  <a:pt x="597336" y="18482"/>
                </a:cubicBezTo>
                <a:cubicBezTo>
                  <a:pt x="597031" y="12672"/>
                  <a:pt x="593173" y="7624"/>
                  <a:pt x="587611" y="5718"/>
                </a:cubicBezTo>
                <a:close/>
                <a:moveTo>
                  <a:pt x="153175" y="89348"/>
                </a:moveTo>
                <a:lnTo>
                  <a:pt x="161176" y="89348"/>
                </a:lnTo>
                <a:lnTo>
                  <a:pt x="154033" y="89348"/>
                </a:lnTo>
                <a:close/>
              </a:path>
            </a:pathLst>
          </a:custGeom>
          <a:solidFill>
            <a:srgbClr val="FACCC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latin typeface="Times New Roman"/>
                <a:ea typeface="Times New Roman"/>
                <a:cs typeface="Times New Roman"/>
                <a:sym typeface="Times New Roman"/>
              </a:rPr>
              <a:t>Что показалось вам сложным? Что поможет вам в следующий раз?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242808">
            <a:off x="4713506" y="3008498"/>
            <a:ext cx="4392488" cy="108484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8"/>
          <p:cNvSpPr/>
          <p:nvPr/>
        </p:nvSpPr>
        <p:spPr>
          <a:xfrm rot="192870">
            <a:off x="5124836" y="3030891"/>
            <a:ext cx="4572000" cy="8788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1" lang="ro-RO" sz="1800">
                <a:latin typeface="Times New Roman"/>
                <a:ea typeface="Times New Roman"/>
                <a:cs typeface="Times New Roman"/>
                <a:sym typeface="Times New Roman"/>
              </a:rPr>
              <a:t>Что нового вы узнали о себе и своих одноклассниках?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77903" y="4653136"/>
            <a:ext cx="5851775" cy="1275118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8"/>
          <p:cNvSpPr/>
          <p:nvPr/>
        </p:nvSpPr>
        <p:spPr>
          <a:xfrm>
            <a:off x="2618473" y="4967525"/>
            <a:ext cx="5148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1800">
                <a:latin typeface="Times New Roman"/>
                <a:ea typeface="Times New Roman"/>
                <a:cs typeface="Times New Roman"/>
                <a:sym typeface="Times New Roman"/>
              </a:rPr>
              <a:t>Как вы сегодня воплощали в жизнь ценности (уважение, дружба, ответственность…)? Приведите конкретный пример.</a:t>
            </a:r>
            <a:r>
              <a:rPr b="1" i="1" lang="ro-RO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" name="Google Shape;205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881388">
            <a:off x="401760" y="5393259"/>
            <a:ext cx="927100" cy="92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rot="1040977">
            <a:off x="7884368" y="5373216"/>
            <a:ext cx="920750" cy="92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22716" y="4362123"/>
            <a:ext cx="927100" cy="92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448299" y="5464704"/>
            <a:ext cx="927100" cy="92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9144000" cy="6741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ă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2025-08-18T01:25:23Z</dcterms:created>
  <dc:creator>Admin</dc:creator>
</cp:coreProperties>
</file>