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33"/>
  </p:notesMasterIdLst>
  <p:sldIdLst>
    <p:sldId id="329" r:id="rId2"/>
    <p:sldId id="359" r:id="rId3"/>
    <p:sldId id="356" r:id="rId4"/>
    <p:sldId id="353" r:id="rId5"/>
    <p:sldId id="354" r:id="rId6"/>
    <p:sldId id="350" r:id="rId7"/>
    <p:sldId id="352" r:id="rId8"/>
    <p:sldId id="299" r:id="rId9"/>
    <p:sldId id="344" r:id="rId10"/>
    <p:sldId id="343" r:id="rId11"/>
    <p:sldId id="345" r:id="rId12"/>
    <p:sldId id="347" r:id="rId13"/>
    <p:sldId id="298" r:id="rId14"/>
    <p:sldId id="331" r:id="rId15"/>
    <p:sldId id="302" r:id="rId16"/>
    <p:sldId id="358" r:id="rId17"/>
    <p:sldId id="357" r:id="rId18"/>
    <p:sldId id="300" r:id="rId19"/>
    <p:sldId id="301" r:id="rId20"/>
    <p:sldId id="303" r:id="rId21"/>
    <p:sldId id="305" r:id="rId22"/>
    <p:sldId id="304" r:id="rId23"/>
    <p:sldId id="339" r:id="rId24"/>
    <p:sldId id="317" r:id="rId25"/>
    <p:sldId id="318" r:id="rId26"/>
    <p:sldId id="320" r:id="rId27"/>
    <p:sldId id="321" r:id="rId28"/>
    <p:sldId id="327" r:id="rId29"/>
    <p:sldId id="323" r:id="rId30"/>
    <p:sldId id="341" r:id="rId31"/>
    <p:sldId id="349" r:id="rId32"/>
  </p:sldIdLst>
  <p:sldSz cx="9144000" cy="6858000" type="screen4x3"/>
  <p:notesSz cx="6858000" cy="9144000"/>
  <p:defaultTextStyle>
    <a:defPPr>
      <a:defRPr lang="ro-R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  <p:modifyVerifier cryptProviderType="rsaFull" cryptAlgorithmClass="hash" cryptAlgorithmType="typeAny" cryptAlgorithmSid="4" spinCount="100000" saltData="aLoEEEArBaRQthlg5srUYA==" hashData="5H2+KjnjkudE1zQ7h7JLM06/MdM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6699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fld id="{0995A7AF-881F-4AE3-B86B-4AFB8C8FB649}" type="datetimeFigureOut">
              <a:rPr lang="en-US"/>
              <a:pPr>
                <a:defRPr/>
              </a:pPr>
              <a:t>3/5/2021</a:t>
            </a:fld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omic Sans MS" pitchFamily="66" charset="0"/>
              </a:defRPr>
            </a:lvl1pPr>
          </a:lstStyle>
          <a:p>
            <a:pPr>
              <a:defRPr/>
            </a:pPr>
            <a:fld id="{0F3A095F-EA05-4CE8-8CB8-0996C6DCA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ubstituent imagine diapozitiv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Substituent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3252" name="Substituent număr diapozitiv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00ED0C-8DDC-40A1-9447-6CB8C21DC83A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006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o-RO"/>
              <a:t>Click to edit Master title style</a:t>
            </a:r>
          </a:p>
        </p:txBody>
      </p:sp>
      <p:sp>
        <p:nvSpPr>
          <p:cNvPr id="13006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o-RO"/>
              <a:t>Click to edit Master subtitle style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A55AE-0413-47EA-9313-3A4092103B66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33425-B0CF-40CA-8B59-CFC10EC450D0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828E9-284F-4B37-BD39-A62D4D5BD385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69CBEB-BB1F-4824-A90A-686789879F80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46578-2ACE-475B-BA2D-4BF04FA97734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2228F-27DD-4FBF-85BB-566DC10CFE1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48FD17-0F8E-4308-A12D-906A9617EC23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ABBEC-A708-401E-9AE1-BB33281ACBE7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FCC9B-D346-4DDE-8EFA-EBB76B5B2D42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75F0B-9C1B-4A2B-9653-59A0780C1B54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2DFAD-480A-4609-8DCB-D370CB937C7C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E60231-5245-43F0-BDA8-727DEE21D6A6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8C1FB-A0BB-4747-9A70-8643F39917A2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D1DB2-1D69-4236-885E-44C3C25A4127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AC5DA-2346-47BB-B699-EF271E9BB769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1EC864-5AE0-419D-9F1F-CCEFBC866960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B897E-690F-4552-A5F7-8FFDA415900E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CE041-4679-44D0-843E-E3BA169B7B72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  <a:p>
            <a:pPr lvl="1"/>
            <a:r>
              <a:rPr lang="ro-RO" smtClean="0"/>
              <a:t>Al doilea nivel</a:t>
            </a:r>
          </a:p>
          <a:p>
            <a:pPr lvl="2"/>
            <a:r>
              <a:rPr lang="ro-RO" smtClean="0"/>
              <a:t>Al treilea nivel</a:t>
            </a:r>
          </a:p>
          <a:p>
            <a:pPr lvl="3"/>
            <a:r>
              <a:rPr lang="ro-RO" smtClean="0"/>
              <a:t>Al patrulea nivel</a:t>
            </a:r>
          </a:p>
          <a:p>
            <a:pPr lvl="4"/>
            <a:r>
              <a:rPr lang="ro-RO" smtClean="0"/>
              <a:t>Al cincilea nivel</a:t>
            </a:r>
            <a:endParaRPr lang="en-US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63D4A5-7825-458D-8D9B-C9DBCE7169A9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CAB18-C023-4443-B8CF-D554F5256F2D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o-RO" smtClean="0"/>
              <a:t>Faceți clic pentru a edita stilul de titlu Coordonator</a:t>
            </a:r>
            <a:endParaRPr lang="en-US"/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 smtClean="0"/>
              <a:t>Faceți clic pentru a edita stilurile de text Coordonator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B8F3C-11E8-4A19-ACFE-0A66916C63B1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EB727-3129-4FE3-B5F3-018559C37643}" type="slidenum">
              <a:rPr lang="ro-RO"/>
              <a:pPr>
                <a:defRPr/>
              </a:pPr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29027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28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29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0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1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2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3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4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5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6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7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8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39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40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9041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2904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o-RO" smtClean="0"/>
              <a:t>Click to edit Master title style</a:t>
            </a:r>
          </a:p>
        </p:txBody>
      </p:sp>
      <p:sp>
        <p:nvSpPr>
          <p:cNvPr id="129043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087669E9-24BA-4570-9D18-B2068CD8C894}" type="datetimeFigureOut">
              <a:rPr lang="ro-RO"/>
              <a:pPr>
                <a:defRPr/>
              </a:pPr>
              <a:t>05.03.2021</a:t>
            </a:fld>
            <a:endParaRPr lang="ro-RO"/>
          </a:p>
        </p:txBody>
      </p:sp>
      <p:sp>
        <p:nvSpPr>
          <p:cNvPr id="129044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129045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9E1CB4B-CD41-4AE4-AF25-AF3DA19C307C}" type="slidenum">
              <a:rPr lang="ro-RO"/>
              <a:pPr>
                <a:defRPr/>
              </a:pPr>
              <a:t>‹#›</a:t>
            </a:fld>
            <a:endParaRPr lang="ro-RO"/>
          </a:p>
        </p:txBody>
      </p:sp>
      <p:sp>
        <p:nvSpPr>
          <p:cNvPr id="129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o-RO" smtClean="0"/>
              <a:t>Click to edit Master text styles</a:t>
            </a:r>
          </a:p>
          <a:p>
            <a:pPr lvl="1"/>
            <a:r>
              <a:rPr lang="ro-RO" smtClean="0"/>
              <a:t>Second level</a:t>
            </a:r>
          </a:p>
          <a:p>
            <a:pPr lvl="2"/>
            <a:r>
              <a:rPr lang="ro-RO" smtClean="0"/>
              <a:t>Third level</a:t>
            </a:r>
          </a:p>
          <a:p>
            <a:pPr lvl="3"/>
            <a:r>
              <a:rPr lang="ro-RO" smtClean="0"/>
              <a:t>Fourth level</a:t>
            </a:r>
          </a:p>
          <a:p>
            <a:pPr lvl="4"/>
            <a:r>
              <a:rPr lang="ro-RO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32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gif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13" Type="http://schemas.openxmlformats.org/officeDocument/2006/relationships/slide" Target="slide31.xml"/><Relationship Id="rId3" Type="http://schemas.openxmlformats.org/officeDocument/2006/relationships/image" Target="../media/image2.png"/><Relationship Id="rId7" Type="http://schemas.openxmlformats.org/officeDocument/2006/relationships/slide" Target="slide22.xml"/><Relationship Id="rId12" Type="http://schemas.openxmlformats.org/officeDocument/2006/relationships/slide" Target="slide2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0.xml"/><Relationship Id="rId11" Type="http://schemas.openxmlformats.org/officeDocument/2006/relationships/slide" Target="slide3.xml"/><Relationship Id="rId5" Type="http://schemas.openxmlformats.org/officeDocument/2006/relationships/slide" Target="slide14.xml"/><Relationship Id="rId10" Type="http://schemas.openxmlformats.org/officeDocument/2006/relationships/image" Target="../media/image3.gif"/><Relationship Id="rId4" Type="http://schemas.openxmlformats.org/officeDocument/2006/relationships/slide" Target="slide8.xml"/><Relationship Id="rId9" Type="http://schemas.openxmlformats.org/officeDocument/2006/relationships/slide" Target="slide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gif"/><Relationship Id="rId10" Type="http://schemas.openxmlformats.org/officeDocument/2006/relationships/slide" Target="slide2.xml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slide" Target="slide2.xml"/><Relationship Id="rId5" Type="http://schemas.openxmlformats.org/officeDocument/2006/relationships/image" Target="../media/image8.jpeg"/><Relationship Id="rId10" Type="http://schemas.openxmlformats.org/officeDocument/2006/relationships/image" Target="../media/image4.jpeg"/><Relationship Id="rId4" Type="http://schemas.openxmlformats.org/officeDocument/2006/relationships/image" Target="../media/image7.gif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7.gif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10" Type="http://schemas.openxmlformats.org/officeDocument/2006/relationships/slide" Target="slide2.xml"/><Relationship Id="rId4" Type="http://schemas.openxmlformats.org/officeDocument/2006/relationships/image" Target="../media/image8.jpeg"/><Relationship Id="rId9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1116013" y="2349500"/>
            <a:ext cx="7848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sz="2400" dirty="0">
                <a:latin typeface="Arial" charset="0"/>
              </a:rPr>
              <a:t>MOTO – </a:t>
            </a:r>
            <a:r>
              <a:rPr lang="ro-RO" sz="2400" dirty="0" smtClean="0">
                <a:latin typeface="Arial" charset="0"/>
              </a:rPr>
              <a:t>iluzionismul </a:t>
            </a:r>
            <a:r>
              <a:rPr lang="ro-RO" sz="2400" dirty="0">
                <a:latin typeface="Arial" charset="0"/>
              </a:rPr>
              <a:t>se </a:t>
            </a:r>
            <a:r>
              <a:rPr lang="ro-RO" sz="2400" dirty="0" err="1">
                <a:latin typeface="Arial" charset="0"/>
              </a:rPr>
              <a:t>bazeaza</a:t>
            </a:r>
            <a:r>
              <a:rPr lang="ro-RO" sz="2400" dirty="0">
                <a:latin typeface="Arial" charset="0"/>
              </a:rPr>
              <a:t> pe legile fizicii.</a:t>
            </a:r>
            <a:endParaRPr lang="en-US" sz="2400" dirty="0">
              <a:latin typeface="Arial" charset="0"/>
            </a:endParaRPr>
          </a:p>
        </p:txBody>
      </p:sp>
      <p:sp>
        <p:nvSpPr>
          <p:cNvPr id="5" name="Buton acțiune: Înainte sau Următorul 4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47625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149" name="Imagine 5" descr="frame_053_delay-0.1s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3573463"/>
            <a:ext cx="2473325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reptunghi 6"/>
          <p:cNvSpPr/>
          <p:nvPr/>
        </p:nvSpPr>
        <p:spPr>
          <a:xfrm>
            <a:off x="467544" y="692696"/>
            <a:ext cx="840807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Dilatarea</a:t>
            </a:r>
            <a:r>
              <a:rPr lang="ro-RO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 termică</a:t>
            </a:r>
            <a:r>
              <a:rPr lang="en-U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si</a:t>
            </a:r>
            <a:r>
              <a:rPr lang="en-U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aplicatiile</a:t>
            </a:r>
            <a:r>
              <a:rPr lang="en-US" sz="4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40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ei</a:t>
            </a:r>
            <a:endParaRPr lang="ro-RO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/>
          </p:cNvSpPr>
          <p:nvPr>
            <p:ph type="body" idx="4294967295"/>
          </p:nvPr>
        </p:nvSpPr>
        <p:spPr>
          <a:xfrm>
            <a:off x="5004048" y="2420888"/>
            <a:ext cx="3779837" cy="3805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B) După ce </a:t>
            </a:r>
            <a:r>
              <a:rPr lang="en-US" sz="2800" dirty="0" smtClean="0">
                <a:latin typeface="Arial Narrow" pitchFamily="34" charset="0"/>
              </a:rPr>
              <a:t>î</a:t>
            </a:r>
            <a:r>
              <a:rPr lang="ro-RO" sz="2800" dirty="0" err="1" smtClean="0">
                <a:latin typeface="Arial Narrow" pitchFamily="34" charset="0"/>
              </a:rPr>
              <a:t>ncălzim</a:t>
            </a:r>
            <a:r>
              <a:rPr lang="ro-RO" sz="2800" dirty="0" smtClean="0">
                <a:latin typeface="Arial Narrow" pitchFamily="34" charset="0"/>
              </a:rPr>
              <a:t> bila, nu mai trece prin inel !!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 Narrow" pitchFamily="34" charset="0"/>
              </a:rPr>
              <a:t>R</a:t>
            </a:r>
            <a:r>
              <a:rPr lang="ro-RO" sz="2800" dirty="0" err="1" smtClean="0">
                <a:latin typeface="Arial Narrow" pitchFamily="34" charset="0"/>
              </a:rPr>
              <a:t>ezultă</a:t>
            </a:r>
            <a:r>
              <a:rPr lang="ro-RO" sz="2800" dirty="0" smtClean="0">
                <a:latin typeface="Arial Narrow" pitchFamily="34" charset="0"/>
              </a:rPr>
              <a:t> că prin </a:t>
            </a:r>
            <a:r>
              <a:rPr lang="en-US" sz="2800" dirty="0" smtClean="0">
                <a:latin typeface="Arial Narrow" pitchFamily="34" charset="0"/>
              </a:rPr>
              <a:t>î</a:t>
            </a:r>
            <a:r>
              <a:rPr lang="ro-RO" sz="2800" dirty="0" err="1" smtClean="0">
                <a:latin typeface="Arial Narrow" pitchFamily="34" charset="0"/>
              </a:rPr>
              <a:t>nc</a:t>
            </a:r>
            <a:r>
              <a:rPr lang="en-US" sz="2800" dirty="0" smtClean="0">
                <a:latin typeface="Arial Narrow" pitchFamily="34" charset="0"/>
              </a:rPr>
              <a:t>ã</a:t>
            </a:r>
            <a:r>
              <a:rPr lang="ro-RO" sz="2800" dirty="0" err="1" smtClean="0">
                <a:latin typeface="Arial Narrow" pitchFamily="34" charset="0"/>
              </a:rPr>
              <a:t>lzire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ro-RO" sz="2800" dirty="0" smtClean="0">
                <a:latin typeface="Arial Narrow" pitchFamily="34" charset="0"/>
              </a:rPr>
              <a:t>volumul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creşte</a:t>
            </a:r>
            <a:r>
              <a:rPr lang="en-US" sz="2800" dirty="0" smtClean="0">
                <a:latin typeface="Arial Narrow" pitchFamily="34" charset="0"/>
              </a:rPr>
              <a:t> (</a:t>
            </a:r>
            <a:r>
              <a:rPr lang="ro-RO" sz="2800" dirty="0" smtClean="0">
                <a:latin typeface="Arial Narrow" pitchFamily="34" charset="0"/>
              </a:rPr>
              <a:t>dilata</a:t>
            </a:r>
            <a:r>
              <a:rPr lang="en-US" sz="2800" dirty="0" smtClean="0">
                <a:latin typeface="Arial Narrow" pitchFamily="34" charset="0"/>
              </a:rPr>
              <a:t>re)</a:t>
            </a:r>
            <a:r>
              <a:rPr lang="ro-RO" sz="2800" dirty="0" smtClean="0">
                <a:latin typeface="Arial Narrow" pitchFamily="34" charset="0"/>
              </a:rPr>
              <a:t>.</a:t>
            </a:r>
            <a:br>
              <a:rPr lang="ro-RO" sz="2800" dirty="0" smtClean="0">
                <a:latin typeface="Arial Narrow" pitchFamily="34" charset="0"/>
              </a:rPr>
            </a:br>
            <a:r>
              <a:rPr lang="ro-RO" sz="2400" dirty="0" smtClean="0"/>
              <a:t/>
            </a:r>
            <a:br>
              <a:rPr lang="ro-RO" sz="2400" dirty="0" smtClean="0"/>
            </a:br>
            <a:endParaRPr lang="ro-RO" sz="2400" dirty="0" smtClean="0"/>
          </a:p>
        </p:txBody>
      </p:sp>
      <p:sp>
        <p:nvSpPr>
          <p:cNvPr id="10243" name="WordArt 10"/>
          <p:cNvSpPr>
            <a:spLocks noChangeArrowheads="1" noChangeShapeType="1" noTextEdit="1"/>
          </p:cNvSpPr>
          <p:nvPr/>
        </p:nvSpPr>
        <p:spPr bwMode="auto">
          <a:xfrm>
            <a:off x="2700338" y="333028"/>
            <a:ext cx="31718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Experiment</a:t>
            </a:r>
          </a:p>
        </p:txBody>
      </p:sp>
      <p:sp>
        <p:nvSpPr>
          <p:cNvPr id="9" name="Buton acțiune: Înapoi sau Anteriorul 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46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10</a:t>
            </a:r>
            <a:endParaRPr lang="en-US" sz="2800" b="1" dirty="0"/>
          </a:p>
        </p:txBody>
      </p:sp>
      <p:sp>
        <p:nvSpPr>
          <p:cNvPr id="11" name="Buton acțiune: Înainte sau Următorul 10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9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49" name="Picture 5" descr="http://www.scritube.com/files/fizica/286_poze/image002.jpg"/>
          <p:cNvPicPr>
            <a:picLocks noChangeAspect="1" noChangeArrowheads="1"/>
          </p:cNvPicPr>
          <p:nvPr/>
        </p:nvPicPr>
        <p:blipFill>
          <a:blip r:embed="rId3" cstate="print"/>
          <a:srcRect l="5273" r="7787"/>
          <a:stretch>
            <a:fillRect/>
          </a:stretch>
        </p:blipFill>
        <p:spPr bwMode="auto">
          <a:xfrm>
            <a:off x="5580112" y="4724400"/>
            <a:ext cx="28082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ine 15" descr="dilatare bila incalzita nu trece prin inel 8s 1Mb scurtat opti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420888"/>
            <a:ext cx="4002395" cy="4437112"/>
          </a:xfrm>
          <a:prstGeom prst="rect">
            <a:avLst/>
          </a:prstGeom>
        </p:spPr>
      </p:pic>
      <p:sp>
        <p:nvSpPr>
          <p:cNvPr id="12" name="Buton acțiune: Pornire 11">
            <a:hlinkClick r:id="rId5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/>
          </p:cNvSpPr>
          <p:nvPr>
            <p:ph type="body" idx="4294967295"/>
          </p:nvPr>
        </p:nvSpPr>
        <p:spPr>
          <a:xfrm>
            <a:off x="4355976" y="2348880"/>
            <a:ext cx="4788024" cy="330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C) Dacă răcim bila (în apă rece) poate fi trecută din nou prin inel.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</a:rPr>
              <a:t>R</a:t>
            </a:r>
            <a:r>
              <a:rPr lang="ro-RO" sz="2800" dirty="0" err="1" smtClean="0">
                <a:latin typeface="Arial Narrow" pitchFamily="34" charset="0"/>
              </a:rPr>
              <a:t>ezultă</a:t>
            </a:r>
            <a:r>
              <a:rPr lang="en-US" sz="2800" dirty="0" smtClean="0">
                <a:latin typeface="Arial Narrow" pitchFamily="34" charset="0"/>
              </a:rPr>
              <a:t>: </a:t>
            </a:r>
            <a:r>
              <a:rPr lang="ro-RO" sz="2800" dirty="0" smtClean="0">
                <a:latin typeface="Arial Narrow" pitchFamily="34" charset="0"/>
              </a:rPr>
              <a:t>prin r</a:t>
            </a:r>
            <a:r>
              <a:rPr lang="en-US" sz="2800" dirty="0" smtClean="0">
                <a:latin typeface="Arial Narrow" pitchFamily="34" charset="0"/>
              </a:rPr>
              <a:t>ã</a:t>
            </a:r>
            <a:r>
              <a:rPr lang="ro-RO" sz="2800" dirty="0" smtClean="0">
                <a:latin typeface="Arial Narrow" pitchFamily="34" charset="0"/>
              </a:rPr>
              <a:t>cire volumul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scade</a:t>
            </a:r>
            <a:r>
              <a:rPr lang="en-US" sz="2800" dirty="0" smtClean="0">
                <a:latin typeface="Arial Narrow" pitchFamily="34" charset="0"/>
              </a:rPr>
              <a:t>(c</a:t>
            </a:r>
            <a:r>
              <a:rPr lang="ro-RO" sz="2800" dirty="0" err="1" smtClean="0">
                <a:latin typeface="Arial Narrow" pitchFamily="34" charset="0"/>
              </a:rPr>
              <a:t>ontracta</a:t>
            </a:r>
            <a:r>
              <a:rPr lang="en-US" sz="2800" dirty="0" smtClean="0">
                <a:latin typeface="Arial Narrow" pitchFamily="34" charset="0"/>
              </a:rPr>
              <a:t>re).</a:t>
            </a:r>
            <a:r>
              <a:rPr lang="ro-RO" sz="2400" dirty="0" smtClean="0"/>
              <a:t/>
            </a:r>
            <a:br>
              <a:rPr lang="ro-RO" sz="2400" dirty="0" smtClean="0"/>
            </a:br>
            <a:r>
              <a:rPr lang="ro-RO" sz="2400" dirty="0" smtClean="0"/>
              <a:t/>
            </a:r>
            <a:br>
              <a:rPr lang="ro-RO" sz="2400" dirty="0" smtClean="0"/>
            </a:br>
            <a:endParaRPr lang="ro-RO" sz="2400" dirty="0" smtClean="0"/>
          </a:p>
        </p:txBody>
      </p:sp>
      <p:sp>
        <p:nvSpPr>
          <p:cNvPr id="11267" name="WordArt 10"/>
          <p:cNvSpPr>
            <a:spLocks noChangeArrowheads="1" noChangeShapeType="1" noTextEdit="1"/>
          </p:cNvSpPr>
          <p:nvPr/>
        </p:nvSpPr>
        <p:spPr bwMode="auto">
          <a:xfrm>
            <a:off x="2700338" y="333028"/>
            <a:ext cx="31718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Experiment</a:t>
            </a:r>
          </a:p>
        </p:txBody>
      </p:sp>
      <p:sp>
        <p:nvSpPr>
          <p:cNvPr id="9" name="Buton acțiune: Înapoi sau Anteriorul 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270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11</a:t>
            </a:r>
            <a:endParaRPr lang="en-US" sz="2800" b="1" dirty="0"/>
          </a:p>
        </p:txBody>
      </p:sp>
      <p:sp>
        <p:nvSpPr>
          <p:cNvPr id="11" name="Buton acțiune: Înainte sau Următorul 10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9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1273" name="Picture 5" descr="http://www.scritube.com/files/fizica/286_poze/image002.jpg"/>
          <p:cNvPicPr>
            <a:picLocks noChangeAspect="1" noChangeArrowheads="1"/>
          </p:cNvPicPr>
          <p:nvPr/>
        </p:nvPicPr>
        <p:blipFill>
          <a:blip r:embed="rId3" cstate="print"/>
          <a:srcRect l="8888" t="3375" r="6667"/>
          <a:stretch>
            <a:fillRect/>
          </a:stretch>
        </p:blipFill>
        <p:spPr bwMode="auto">
          <a:xfrm>
            <a:off x="5724525" y="4797425"/>
            <a:ext cx="2735263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ton acțiune: Pornire 11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Imagine 9" descr="contractare bila racita 8s 0,73Mb opti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1844824"/>
            <a:ext cx="3456384" cy="3339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/>
          </p:cNvSpPr>
          <p:nvPr>
            <p:ph type="body" idx="4294967295"/>
          </p:nvPr>
        </p:nvSpPr>
        <p:spPr>
          <a:xfrm>
            <a:off x="4644008" y="2564904"/>
            <a:ext cx="4499992" cy="330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CONCLUZII - 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prin încălzire volumul bilei a crescut (s-a dilatat)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ro-RO" sz="2800" dirty="0" smtClean="0">
                <a:latin typeface="Arial Narrow" pitchFamily="34" charset="0"/>
              </a:rPr>
              <a:t>prin r</a:t>
            </a:r>
            <a:r>
              <a:rPr lang="en-US" sz="2800" dirty="0" smtClean="0">
                <a:latin typeface="Arial Narrow" pitchFamily="34" charset="0"/>
              </a:rPr>
              <a:t>ã</a:t>
            </a:r>
            <a:r>
              <a:rPr lang="ro-RO" sz="2800" dirty="0" smtClean="0">
                <a:latin typeface="Arial Narrow" pitchFamily="34" charset="0"/>
              </a:rPr>
              <a:t>cire volumul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ro-RO" sz="2800" dirty="0" smtClean="0">
                <a:latin typeface="Arial Narrow" pitchFamily="34" charset="0"/>
              </a:rPr>
              <a:t>a scăzut </a:t>
            </a:r>
            <a:r>
              <a:rPr lang="en-US" sz="2800" dirty="0" smtClean="0">
                <a:latin typeface="Arial Narrow" pitchFamily="34" charset="0"/>
              </a:rPr>
              <a:t>(c</a:t>
            </a:r>
            <a:r>
              <a:rPr lang="ro-RO" sz="2800" dirty="0" err="1" smtClean="0">
                <a:latin typeface="Arial Narrow" pitchFamily="34" charset="0"/>
              </a:rPr>
              <a:t>ontracta</a:t>
            </a:r>
            <a:r>
              <a:rPr lang="en-US" sz="2800" dirty="0" smtClean="0">
                <a:latin typeface="Arial Narrow" pitchFamily="34" charset="0"/>
              </a:rPr>
              <a:t>re).</a:t>
            </a:r>
            <a:r>
              <a:rPr lang="ro-RO" sz="2400" dirty="0" smtClean="0"/>
              <a:t/>
            </a:r>
            <a:br>
              <a:rPr lang="ro-RO" sz="2400" dirty="0" smtClean="0"/>
            </a:br>
            <a:r>
              <a:rPr lang="ro-RO" sz="2400" dirty="0" smtClean="0"/>
              <a:t/>
            </a:r>
            <a:br>
              <a:rPr lang="ro-RO" sz="2400" dirty="0" smtClean="0"/>
            </a:br>
            <a:endParaRPr lang="ro-RO" sz="2400" dirty="0" smtClean="0"/>
          </a:p>
        </p:txBody>
      </p:sp>
      <p:sp>
        <p:nvSpPr>
          <p:cNvPr id="12291" name="WordArt 10"/>
          <p:cNvSpPr>
            <a:spLocks noChangeArrowheads="1" noChangeShapeType="1" noTextEdit="1"/>
          </p:cNvSpPr>
          <p:nvPr/>
        </p:nvSpPr>
        <p:spPr bwMode="auto">
          <a:xfrm>
            <a:off x="2700338" y="333028"/>
            <a:ext cx="31718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Experiment</a:t>
            </a:r>
          </a:p>
        </p:txBody>
      </p:sp>
      <p:sp>
        <p:nvSpPr>
          <p:cNvPr id="9" name="Buton acțiune: Înapoi sau Anteriorul 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294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12</a:t>
            </a:r>
            <a:endParaRPr lang="en-US" sz="2800" b="1" dirty="0"/>
          </a:p>
        </p:txBody>
      </p:sp>
      <p:sp>
        <p:nvSpPr>
          <p:cNvPr id="11" name="Buton acțiune: Înainte sau Următorul 10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9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297" name="Picture 5" descr="http://www.scritube.com/files/fizica/286_poze/image002.jpg"/>
          <p:cNvPicPr>
            <a:picLocks noChangeAspect="1" noChangeArrowheads="1"/>
          </p:cNvPicPr>
          <p:nvPr/>
        </p:nvPicPr>
        <p:blipFill>
          <a:blip r:embed="rId3" cstate="print"/>
          <a:srcRect l="5273" r="7787"/>
          <a:stretch>
            <a:fillRect/>
          </a:stretch>
        </p:blipFill>
        <p:spPr bwMode="auto">
          <a:xfrm>
            <a:off x="5867400" y="4724400"/>
            <a:ext cx="28082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ine 12" descr="dilatare bila incalzita si racita 20s5fr 0,95Mb scurtOptim 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700808"/>
            <a:ext cx="3744416" cy="3911364"/>
          </a:xfrm>
          <a:prstGeom prst="rect">
            <a:avLst/>
          </a:prstGeom>
        </p:spPr>
      </p:pic>
      <p:sp>
        <p:nvSpPr>
          <p:cNvPr id="12" name="Buton acțiune: Pornire 11">
            <a:hlinkClick r:id="rId5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31639" y="0"/>
            <a:ext cx="6192689" cy="549275"/>
          </a:xfrm>
        </p:spPr>
        <p:txBody>
          <a:bodyPr anchor="b" anchorCtr="0"/>
          <a:lstStyle/>
          <a:p>
            <a:pPr eaLnBrk="1" hangingPunct="1">
              <a:defRPr/>
            </a:pPr>
            <a:r>
              <a:rPr lang="en-US" sz="3200" dirty="0" err="1" smtClean="0"/>
              <a:t>Definitia</a:t>
            </a:r>
            <a:r>
              <a:rPr lang="en-US" sz="3200" dirty="0" smtClean="0"/>
              <a:t> </a:t>
            </a:r>
            <a:r>
              <a:rPr lang="en-US" sz="3200" dirty="0" err="1" smtClean="0"/>
              <a:t>dilatãrii</a:t>
            </a:r>
            <a:r>
              <a:rPr lang="en-US" sz="3200" dirty="0" smtClean="0"/>
              <a:t> </a:t>
            </a:r>
            <a:r>
              <a:rPr lang="en-US" sz="3200" dirty="0" err="1" smtClean="0"/>
              <a:t>termice</a:t>
            </a:r>
            <a:endParaRPr lang="ro-RO" sz="3200" dirty="0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49275"/>
            <a:ext cx="6011863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sz="2800" dirty="0" smtClean="0"/>
              <a:t>    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dirty="0" smtClean="0"/>
              <a:t>     </a:t>
            </a:r>
            <a:r>
              <a:rPr lang="en-US" dirty="0" err="1" smtClean="0"/>
              <a:t>Modificarea</a:t>
            </a:r>
            <a:r>
              <a:rPr lang="en-US" dirty="0" smtClean="0"/>
              <a:t>(</a:t>
            </a:r>
            <a:r>
              <a:rPr lang="en-US" dirty="0" err="1" smtClean="0"/>
              <a:t>creşterea</a:t>
            </a:r>
            <a:r>
              <a:rPr lang="en-US" dirty="0" smtClean="0"/>
              <a:t>) </a:t>
            </a:r>
            <a:r>
              <a:rPr lang="en-US" dirty="0" err="1" smtClean="0"/>
              <a:t>volumului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</a:t>
            </a:r>
            <a:r>
              <a:rPr lang="en-US" dirty="0" err="1" smtClean="0"/>
              <a:t>corp</a:t>
            </a:r>
            <a:r>
              <a:rPr lang="en-US" dirty="0" smtClean="0"/>
              <a:t> </a:t>
            </a:r>
            <a:r>
              <a:rPr lang="en-US" dirty="0" err="1" smtClean="0"/>
              <a:t>datorat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modific</a:t>
            </a:r>
            <a:r>
              <a:rPr lang="ro-RO" dirty="0" smtClean="0"/>
              <a:t>ă</a:t>
            </a:r>
            <a:r>
              <a:rPr lang="en-US" dirty="0" err="1" smtClean="0"/>
              <a:t>rii</a:t>
            </a:r>
            <a:r>
              <a:rPr lang="en-US" dirty="0" smtClean="0"/>
              <a:t> </a:t>
            </a:r>
            <a:r>
              <a:rPr lang="en-US" dirty="0" err="1" smtClean="0"/>
              <a:t>temperaturii</a:t>
            </a:r>
            <a:r>
              <a:rPr lang="en-US" dirty="0" smtClean="0"/>
              <a:t> se </a:t>
            </a:r>
            <a:r>
              <a:rPr lang="en-US" dirty="0" err="1" smtClean="0"/>
              <a:t>nume</a:t>
            </a:r>
            <a:r>
              <a:rPr lang="ro-RO" dirty="0" smtClean="0"/>
              <a:t>ș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dilatare</a:t>
            </a:r>
            <a:r>
              <a:rPr lang="en-US" dirty="0" smtClean="0"/>
              <a:t> </a:t>
            </a:r>
            <a:r>
              <a:rPr lang="en-US" dirty="0" err="1" smtClean="0"/>
              <a:t>termicã</a:t>
            </a:r>
            <a:r>
              <a:rPr lang="en-US" dirty="0" smtClean="0"/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cazul</a:t>
            </a:r>
            <a:r>
              <a:rPr lang="en-US" dirty="0" smtClean="0"/>
              <a:t> </a:t>
            </a:r>
            <a:r>
              <a:rPr lang="ro-RO" dirty="0" smtClean="0"/>
              <a:t>î</a:t>
            </a:r>
            <a:r>
              <a:rPr lang="en-US" dirty="0" smtClean="0"/>
              <a:t>n care </a:t>
            </a:r>
            <a:r>
              <a:rPr lang="en-US" dirty="0" err="1" smtClean="0"/>
              <a:t>volumul</a:t>
            </a:r>
            <a:r>
              <a:rPr lang="en-US" dirty="0" smtClean="0"/>
              <a:t> se </a:t>
            </a:r>
            <a:r>
              <a:rPr lang="en-US" dirty="0" err="1" smtClean="0"/>
              <a:t>micşoreaz</a:t>
            </a:r>
            <a:r>
              <a:rPr lang="ro-RO" dirty="0" smtClean="0"/>
              <a:t>ă</a:t>
            </a:r>
            <a:r>
              <a:rPr lang="en-US" dirty="0" smtClean="0"/>
              <a:t>,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folosit</a:t>
            </a:r>
            <a:r>
              <a:rPr lang="ro-RO" dirty="0" smtClean="0"/>
              <a:t>ă</a:t>
            </a:r>
            <a:r>
              <a:rPr lang="en-US" dirty="0" smtClean="0"/>
              <a:t> </a:t>
            </a:r>
            <a:r>
              <a:rPr lang="en-US" dirty="0" err="1" smtClean="0"/>
              <a:t>denumirea</a:t>
            </a:r>
            <a:r>
              <a:rPr lang="en-US" dirty="0" smtClean="0"/>
              <a:t> de ,,</a:t>
            </a:r>
            <a:r>
              <a:rPr lang="en-US" dirty="0" err="1" smtClean="0"/>
              <a:t>contractare</a:t>
            </a:r>
            <a:r>
              <a:rPr lang="en-US" dirty="0" smtClean="0"/>
              <a:t>”.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800" dirty="0" smtClean="0"/>
          </a:p>
        </p:txBody>
      </p:sp>
      <p:pic>
        <p:nvPicPr>
          <p:cNvPr id="15364" name="Picture 7" descr="s7"/>
          <p:cNvPicPr>
            <a:picLocks noChangeAspect="1" noChangeArrowheads="1"/>
          </p:cNvPicPr>
          <p:nvPr/>
        </p:nvPicPr>
        <p:blipFill>
          <a:blip r:embed="rId2" cstate="print"/>
          <a:srcRect l="26781" t="-3738" r="25574"/>
          <a:stretch>
            <a:fillRect/>
          </a:stretch>
        </p:blipFill>
        <p:spPr bwMode="auto">
          <a:xfrm>
            <a:off x="7164388" y="3644900"/>
            <a:ext cx="147478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6732588" y="5229225"/>
            <a:ext cx="79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sz="1400" b="1">
                <a:latin typeface="Arial" charset="0"/>
              </a:rPr>
              <a:t>32</a:t>
            </a:r>
            <a:endParaRPr lang="en-US" sz="1400" b="1">
              <a:latin typeface="Arial" charset="0"/>
            </a:endParaRPr>
          </a:p>
        </p:txBody>
      </p:sp>
      <p:pic>
        <p:nvPicPr>
          <p:cNvPr id="15366" name="Imagine 5" descr="Thermometer_rises_2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836613"/>
            <a:ext cx="1757362" cy="36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ton acțiune: Înapoi sau Anteriorul 7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9" name="CasetăText 9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13</a:t>
            </a:r>
            <a:endParaRPr lang="en-US" sz="2800" b="1" dirty="0"/>
          </a:p>
        </p:txBody>
      </p:sp>
      <p:sp>
        <p:nvSpPr>
          <p:cNvPr id="10" name="Buton acțiune: Înainte sau Următorul 9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Buton acțiune: Pornire 10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23728" y="0"/>
            <a:ext cx="5472608" cy="549275"/>
          </a:xfrm>
        </p:spPr>
        <p:txBody>
          <a:bodyPr anchor="b" anchorCtr="0"/>
          <a:lstStyle/>
          <a:p>
            <a:pPr eaLnBrk="1" hangingPunct="1">
              <a:defRPr/>
            </a:pPr>
            <a:r>
              <a:rPr lang="en-US" sz="3200" dirty="0" err="1" smtClean="0"/>
              <a:t>Exemple</a:t>
            </a:r>
            <a:r>
              <a:rPr lang="en-US" sz="3200" dirty="0" smtClean="0"/>
              <a:t> ale </a:t>
            </a:r>
            <a:r>
              <a:rPr lang="en-US" sz="3200" dirty="0" err="1" smtClean="0"/>
              <a:t>dilat</a:t>
            </a:r>
            <a:r>
              <a:rPr lang="ro-RO" sz="3200" dirty="0" smtClean="0"/>
              <a:t>ă</a:t>
            </a:r>
            <a:r>
              <a:rPr lang="en-US" sz="3200" dirty="0" err="1" smtClean="0"/>
              <a:t>rii</a:t>
            </a:r>
            <a:r>
              <a:rPr lang="ro-RO" sz="3200" dirty="0" smtClean="0"/>
              <a:t> termice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5175"/>
            <a:ext cx="6372225" cy="48244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dirty="0" smtClean="0"/>
              <a:t>1. La </a:t>
            </a:r>
            <a:r>
              <a:rPr lang="en-US" dirty="0" err="1" smtClean="0"/>
              <a:t>creşterea</a:t>
            </a:r>
            <a:r>
              <a:rPr lang="en-US" dirty="0" smtClean="0"/>
              <a:t> </a:t>
            </a:r>
            <a:r>
              <a:rPr lang="en-US" dirty="0" err="1" smtClean="0"/>
              <a:t>temperaturii</a:t>
            </a:r>
            <a:r>
              <a:rPr lang="en-US" dirty="0" smtClean="0"/>
              <a:t>, </a:t>
            </a:r>
            <a:r>
              <a:rPr lang="en-US" dirty="0" err="1" smtClean="0"/>
              <a:t>alcoolul</a:t>
            </a:r>
            <a:r>
              <a:rPr lang="en-US" dirty="0" smtClean="0"/>
              <a:t>(</a:t>
            </a: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mercurul</a:t>
            </a:r>
            <a:r>
              <a:rPr lang="en-US" dirty="0" smtClean="0"/>
              <a:t>) din </a:t>
            </a:r>
            <a:r>
              <a:rPr lang="en-US" dirty="0" err="1" smtClean="0"/>
              <a:t>termometru</a:t>
            </a:r>
            <a:r>
              <a:rPr lang="en-US" dirty="0" smtClean="0"/>
              <a:t> se </a:t>
            </a:r>
            <a:r>
              <a:rPr lang="en-US" dirty="0" err="1" smtClean="0"/>
              <a:t>dilatã</a:t>
            </a:r>
            <a:r>
              <a:rPr lang="en-US" dirty="0" smtClean="0"/>
              <a:t> </a:t>
            </a:r>
            <a:r>
              <a:rPr lang="en-US" dirty="0" err="1" smtClean="0"/>
              <a:t>vizibil</a:t>
            </a:r>
            <a:endParaRPr lang="en-US" dirty="0" smtClean="0"/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/>
              <a:t>2. </a:t>
            </a:r>
            <a:r>
              <a:rPr lang="en-US" dirty="0" err="1" smtClean="0"/>
              <a:t>Dacã</a:t>
            </a:r>
            <a:r>
              <a:rPr lang="en-US" dirty="0" smtClean="0"/>
              <a:t> </a:t>
            </a:r>
            <a:r>
              <a:rPr lang="en-US" dirty="0" err="1" smtClean="0"/>
              <a:t>într</a:t>
            </a:r>
            <a:r>
              <a:rPr lang="en-US" dirty="0" smtClean="0"/>
              <a:t>-un </a:t>
            </a:r>
            <a:r>
              <a:rPr lang="en-US" dirty="0" err="1" smtClean="0"/>
              <a:t>pahar</a:t>
            </a:r>
            <a:r>
              <a:rPr lang="en-US" dirty="0" smtClean="0"/>
              <a:t> de </a:t>
            </a:r>
            <a:r>
              <a:rPr lang="en-US" dirty="0" err="1" smtClean="0"/>
              <a:t>sticlã</a:t>
            </a:r>
            <a:r>
              <a:rPr lang="en-US" dirty="0" smtClean="0"/>
              <a:t> </a:t>
            </a:r>
            <a:r>
              <a:rPr lang="en-US" dirty="0" err="1" smtClean="0"/>
              <a:t>turnãm</a:t>
            </a:r>
            <a:r>
              <a:rPr lang="en-US" dirty="0" smtClean="0"/>
              <a:t> </a:t>
            </a:r>
            <a:r>
              <a:rPr lang="en-US" dirty="0" err="1" smtClean="0"/>
              <a:t>brusc</a:t>
            </a:r>
            <a:r>
              <a:rPr lang="en-US" dirty="0" smtClean="0"/>
              <a:t> </a:t>
            </a:r>
            <a:r>
              <a:rPr lang="en-US" dirty="0" err="1" smtClean="0"/>
              <a:t>apã</a:t>
            </a:r>
            <a:r>
              <a:rPr lang="en-US" dirty="0" smtClean="0"/>
              <a:t> </a:t>
            </a:r>
            <a:r>
              <a:rPr lang="en-US" dirty="0" err="1" smtClean="0"/>
              <a:t>fiebinte</a:t>
            </a:r>
            <a:r>
              <a:rPr lang="en-US" dirty="0" smtClean="0"/>
              <a:t>, </a:t>
            </a:r>
            <a:r>
              <a:rPr lang="en-US" dirty="0" err="1" smtClean="0"/>
              <a:t>clocotitã</a:t>
            </a:r>
            <a:r>
              <a:rPr lang="en-US" dirty="0" smtClean="0"/>
              <a:t>, </a:t>
            </a:r>
            <a:r>
              <a:rPr lang="en-US" dirty="0" err="1" smtClean="0"/>
              <a:t>paharul</a:t>
            </a:r>
            <a:r>
              <a:rPr lang="en-US" dirty="0" smtClean="0"/>
              <a:t> se </a:t>
            </a:r>
            <a:r>
              <a:rPr lang="en-US" dirty="0" err="1" smtClean="0"/>
              <a:t>poate</a:t>
            </a:r>
            <a:r>
              <a:rPr lang="en-US" dirty="0" smtClean="0"/>
              <a:t> </a:t>
            </a:r>
            <a:r>
              <a:rPr lang="en-US" dirty="0" err="1" smtClean="0"/>
              <a:t>sparge</a:t>
            </a:r>
            <a:r>
              <a:rPr lang="en-US" dirty="0" smtClean="0"/>
              <a:t> </a:t>
            </a:r>
            <a:r>
              <a:rPr lang="en-US" dirty="0" err="1" smtClean="0"/>
              <a:t>datoritã</a:t>
            </a:r>
            <a:r>
              <a:rPr lang="en-US" dirty="0" smtClean="0"/>
              <a:t> </a:t>
            </a:r>
            <a:r>
              <a:rPr lang="en-US" dirty="0" err="1" smtClean="0"/>
              <a:t>dilatãrii</a:t>
            </a:r>
            <a:r>
              <a:rPr lang="en-US" dirty="0" smtClean="0"/>
              <a:t> </a:t>
            </a:r>
            <a:r>
              <a:rPr lang="en-US" dirty="0" err="1" smtClean="0"/>
              <a:t>neuniforme</a:t>
            </a:r>
            <a:r>
              <a:rPr lang="en-US" dirty="0" smtClean="0"/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n-US" dirty="0" smtClean="0"/>
              <a:t>3. </a:t>
            </a:r>
            <a:r>
              <a:rPr lang="en-US" dirty="0" err="1" smtClean="0"/>
              <a:t>Dacã</a:t>
            </a:r>
            <a:r>
              <a:rPr lang="en-US" dirty="0" smtClean="0"/>
              <a:t> </a:t>
            </a:r>
            <a:r>
              <a:rPr lang="en-US" dirty="0" err="1" smtClean="0"/>
              <a:t>lasãm</a:t>
            </a:r>
            <a:r>
              <a:rPr lang="en-US" dirty="0" smtClean="0"/>
              <a:t> o s</a:t>
            </a:r>
            <a:r>
              <a:rPr lang="ro-RO" dirty="0" smtClean="0"/>
              <a:t>t</a:t>
            </a:r>
            <a:r>
              <a:rPr lang="en-US" dirty="0" err="1" smtClean="0"/>
              <a:t>iclã</a:t>
            </a:r>
            <a:r>
              <a:rPr lang="en-US" dirty="0" smtClean="0"/>
              <a:t> cu </a:t>
            </a:r>
            <a:r>
              <a:rPr lang="en-US" dirty="0" err="1" smtClean="0"/>
              <a:t>apã</a:t>
            </a:r>
            <a:r>
              <a:rPr lang="en-US" dirty="0" smtClean="0"/>
              <a:t> la </a:t>
            </a:r>
            <a:r>
              <a:rPr lang="en-US" dirty="0" err="1" smtClean="0"/>
              <a:t>congelator</a:t>
            </a:r>
            <a:r>
              <a:rPr lang="en-US" dirty="0" smtClean="0"/>
              <a:t>, o </a:t>
            </a:r>
            <a:r>
              <a:rPr lang="en-US" dirty="0" err="1" smtClean="0"/>
              <a:t>gãsim</a:t>
            </a:r>
            <a:r>
              <a:rPr lang="en-US" dirty="0" smtClean="0"/>
              <a:t> </a:t>
            </a:r>
            <a:r>
              <a:rPr lang="en-US" dirty="0" err="1" smtClean="0"/>
              <a:t>cr</a:t>
            </a:r>
            <a:r>
              <a:rPr lang="ro-RO" dirty="0" smtClean="0"/>
              <a:t>ă</a:t>
            </a:r>
            <a:r>
              <a:rPr lang="en-US" dirty="0" smtClean="0"/>
              <a:t>pat</a:t>
            </a:r>
            <a:r>
              <a:rPr lang="ro-RO" dirty="0" smtClean="0"/>
              <a:t>ă</a:t>
            </a:r>
            <a:r>
              <a:rPr lang="en-US" dirty="0" smtClean="0"/>
              <a:t>, </a:t>
            </a:r>
            <a:r>
              <a:rPr lang="en-US" dirty="0" err="1" smtClean="0"/>
              <a:t>datoritã</a:t>
            </a:r>
            <a:r>
              <a:rPr lang="en-US" dirty="0" smtClean="0"/>
              <a:t> </a:t>
            </a:r>
            <a:r>
              <a:rPr lang="en-US" dirty="0" err="1" smtClean="0"/>
              <a:t>dilatarii</a:t>
            </a:r>
            <a:r>
              <a:rPr lang="en-US" dirty="0" smtClean="0"/>
              <a:t> </a:t>
            </a:r>
            <a:r>
              <a:rPr lang="en-US" dirty="0" err="1" smtClean="0"/>
              <a:t>apei</a:t>
            </a:r>
            <a:r>
              <a:rPr lang="en-US" dirty="0" smtClean="0"/>
              <a:t> </a:t>
            </a:r>
            <a:r>
              <a:rPr lang="en-US" dirty="0" err="1" smtClean="0"/>
              <a:t>când</a:t>
            </a:r>
            <a:r>
              <a:rPr lang="en-US" dirty="0" smtClean="0"/>
              <a:t> </a:t>
            </a:r>
            <a:r>
              <a:rPr lang="en-US" dirty="0" err="1" smtClean="0"/>
              <a:t>îngheaţã</a:t>
            </a:r>
            <a:r>
              <a:rPr lang="en-US" dirty="0" smtClean="0"/>
              <a:t>!</a:t>
            </a:r>
          </a:p>
        </p:txBody>
      </p:sp>
      <p:sp>
        <p:nvSpPr>
          <p:cNvPr id="14340" name="AutoShape 5"/>
          <p:cNvSpPr>
            <a:spLocks noChangeArrowheads="1"/>
          </p:cNvSpPr>
          <p:nvPr/>
        </p:nvSpPr>
        <p:spPr bwMode="auto">
          <a:xfrm>
            <a:off x="5292725" y="1196975"/>
            <a:ext cx="720725" cy="287338"/>
          </a:xfrm>
          <a:prstGeom prst="rightArrow">
            <a:avLst>
              <a:gd name="adj1" fmla="val 50000"/>
              <a:gd name="adj2" fmla="val 627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341" name="Picture 13" descr="Thermometer_on_wood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125" y="260053"/>
            <a:ext cx="542925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7" descr="Calibration-of-a-thermome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3663" y="4483100"/>
            <a:ext cx="24479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Imagine 6" descr="cioburi.jpg"/>
          <p:cNvPicPr>
            <a:picLocks noChangeAspect="1"/>
          </p:cNvPicPr>
          <p:nvPr/>
        </p:nvPicPr>
        <p:blipFill>
          <a:blip r:embed="rId4" cstate="print"/>
          <a:srcRect l="9650"/>
          <a:stretch>
            <a:fillRect/>
          </a:stretch>
        </p:blipFill>
        <p:spPr bwMode="auto">
          <a:xfrm>
            <a:off x="6615113" y="2112442"/>
            <a:ext cx="2528887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AutoShape 5"/>
          <p:cNvSpPr>
            <a:spLocks noChangeArrowheads="1"/>
          </p:cNvSpPr>
          <p:nvPr/>
        </p:nvSpPr>
        <p:spPr bwMode="auto">
          <a:xfrm>
            <a:off x="5724525" y="3357563"/>
            <a:ext cx="720725" cy="287337"/>
          </a:xfrm>
          <a:prstGeom prst="rightArrow">
            <a:avLst>
              <a:gd name="adj1" fmla="val 50000"/>
              <a:gd name="adj2" fmla="val 6270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Buton acțiune: Înapoi sau Anteriorul 9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47625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7" name="CasetăText 10"/>
          <p:cNvSpPr txBox="1">
            <a:spLocks noChangeArrowheads="1"/>
          </p:cNvSpPr>
          <p:nvPr/>
        </p:nvSpPr>
        <p:spPr bwMode="auto">
          <a:xfrm>
            <a:off x="971104" y="0"/>
            <a:ext cx="576560" cy="46166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400" b="1" dirty="0" smtClean="0"/>
              <a:t>14</a:t>
            </a:r>
            <a:endParaRPr lang="en-US" sz="2400" b="1" dirty="0"/>
          </a:p>
        </p:txBody>
      </p:sp>
      <p:sp>
        <p:nvSpPr>
          <p:cNvPr id="12" name="Buton acțiune: Înainte sau Următorul 11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47625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Buton acțiune: Pornire 12">
            <a:hlinkClick r:id="rId5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ine 11" descr="pirometru1 cu bila 15s-5s 0,9Mb optim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4152900"/>
            <a:ext cx="5200650" cy="2705100"/>
          </a:xfrm>
          <a:prstGeom prst="rect">
            <a:avLst/>
          </a:prstGeom>
        </p:spPr>
      </p:pic>
      <p:sp>
        <p:nvSpPr>
          <p:cNvPr id="76803" name="Substituent conținut 2"/>
          <p:cNvSpPr>
            <a:spLocks noGrp="1"/>
          </p:cNvSpPr>
          <p:nvPr>
            <p:ph idx="4294967295"/>
          </p:nvPr>
        </p:nvSpPr>
        <p:spPr>
          <a:xfrm>
            <a:off x="0" y="1556792"/>
            <a:ext cx="9144000" cy="1656184"/>
          </a:xfrm>
        </p:spPr>
        <p:txBody>
          <a:bodyPr/>
          <a:lstStyle/>
          <a:p>
            <a:pPr marL="419100" indent="-382588" eaLnBrk="1" hangingPunct="1">
              <a:buFontTx/>
              <a:buNone/>
              <a:defRPr/>
            </a:pPr>
            <a:r>
              <a:rPr lang="en-US" sz="2800" b="1" dirty="0" smtClean="0"/>
              <a:t>        </a:t>
            </a:r>
            <a:r>
              <a:rPr lang="en-US" sz="2800" b="1" dirty="0" smtClean="0">
                <a:latin typeface="Arial Narrow" pitchFamily="34" charset="0"/>
              </a:rPr>
              <a:t>PIROMETRUL CU CADRAN ESTE UN DISPOZITIV CARE SE FOLOSE</a:t>
            </a:r>
            <a:r>
              <a:rPr lang="ro-RO" sz="2800" b="1" dirty="0" smtClean="0">
                <a:latin typeface="Arial Narrow" pitchFamily="34" charset="0"/>
              </a:rPr>
              <a:t>Ş</a:t>
            </a:r>
            <a:r>
              <a:rPr lang="en-US" sz="2800" b="1" dirty="0" smtClean="0">
                <a:latin typeface="Arial Narrow" pitchFamily="34" charset="0"/>
              </a:rPr>
              <a:t>TE PENTRU STUDIUL DILAT</a:t>
            </a:r>
            <a:r>
              <a:rPr lang="ro-RO" sz="2800" b="1" dirty="0" smtClean="0">
                <a:latin typeface="Arial Narrow" pitchFamily="34" charset="0"/>
              </a:rPr>
              <a:t>Ă</a:t>
            </a:r>
            <a:r>
              <a:rPr lang="en-US" sz="2800" b="1" dirty="0" smtClean="0">
                <a:latin typeface="Arial Narrow" pitchFamily="34" charset="0"/>
              </a:rPr>
              <a:t>RII METALELOR (</a:t>
            </a:r>
            <a:r>
              <a:rPr lang="en-US" sz="2800" b="1" dirty="0" err="1" smtClean="0">
                <a:latin typeface="Arial Narrow" pitchFamily="34" charset="0"/>
              </a:rPr>
              <a:t>mãsoarã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dilatarea</a:t>
            </a:r>
            <a:r>
              <a:rPr lang="en-US" sz="2800" b="1" dirty="0" smtClean="0">
                <a:latin typeface="Arial Narrow" pitchFamily="34" charset="0"/>
              </a:rPr>
              <a:t>).       </a:t>
            </a:r>
            <a:endParaRPr lang="en-US" sz="2000" dirty="0" smtClean="0">
              <a:latin typeface="Arial Narrow" pitchFamily="34" charset="0"/>
            </a:endParaRPr>
          </a:p>
        </p:txBody>
      </p:sp>
      <p:sp>
        <p:nvSpPr>
          <p:cNvPr id="5" name="Buton acțiune: Înapoi sau Anteriorul 4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7" name="CasetăText 6"/>
          <p:cNvSpPr txBox="1">
            <a:spLocks noChangeArrowheads="1"/>
          </p:cNvSpPr>
          <p:nvPr/>
        </p:nvSpPr>
        <p:spPr bwMode="auto">
          <a:xfrm>
            <a:off x="971600" y="0"/>
            <a:ext cx="504056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1</a:t>
            </a:r>
            <a:r>
              <a:rPr lang="en-US" sz="2800" b="1" dirty="0" smtClean="0"/>
              <a:t>5</a:t>
            </a:r>
            <a:endParaRPr lang="en-US" sz="2800" b="1" dirty="0"/>
          </a:p>
        </p:txBody>
      </p:sp>
      <p:sp>
        <p:nvSpPr>
          <p:cNvPr id="7" name="Buton acțiune: Înainte sau Următorul 6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CasetăText 9"/>
          <p:cNvSpPr txBox="1"/>
          <p:nvPr/>
        </p:nvSpPr>
        <p:spPr>
          <a:xfrm>
            <a:off x="2051720" y="5688449"/>
            <a:ext cx="2304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1400" b="1" dirty="0" smtClean="0">
                <a:latin typeface="Arial Narrow" pitchFamily="34" charset="0"/>
              </a:rPr>
              <a:t>NOTĂ – filmarea e redată cu viteză de 3 ori mai mare (și repetată) pentru a putea vedea mai bine funcționarea pirometrului</a:t>
            </a:r>
            <a:endParaRPr lang="en-US" sz="1400" b="1" dirty="0">
              <a:latin typeface="Arial Narrow" pitchFamily="34" charset="0"/>
            </a:endParaRPr>
          </a:p>
        </p:txBody>
      </p:sp>
      <p:sp>
        <p:nvSpPr>
          <p:cNvPr id="11" name="Dreptunghi 10"/>
          <p:cNvSpPr/>
          <p:nvPr/>
        </p:nvSpPr>
        <p:spPr>
          <a:xfrm>
            <a:off x="3275856" y="0"/>
            <a:ext cx="2133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 Narrow" pitchFamily="34" charset="0"/>
              </a:rPr>
              <a:t>PIROMETRUL</a:t>
            </a:r>
            <a:endParaRPr lang="en-US" sz="2800" dirty="0"/>
          </a:p>
        </p:txBody>
      </p:sp>
      <p:sp>
        <p:nvSpPr>
          <p:cNvPr id="13" name="Buton acțiune: Pornire 12">
            <a:hlinkClick r:id="rId3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ubstituent conținut 2"/>
          <p:cNvSpPr>
            <a:spLocks noGrp="1"/>
          </p:cNvSpPr>
          <p:nvPr>
            <p:ph idx="4294967295"/>
          </p:nvPr>
        </p:nvSpPr>
        <p:spPr>
          <a:xfrm>
            <a:off x="0" y="548680"/>
            <a:ext cx="9144000" cy="1872208"/>
          </a:xfrm>
        </p:spPr>
        <p:txBody>
          <a:bodyPr/>
          <a:lstStyle/>
          <a:p>
            <a:pPr marL="419100" indent="-382588" eaLnBrk="1" hangingPunct="1">
              <a:buFontTx/>
              <a:buNone/>
              <a:defRPr/>
            </a:pPr>
            <a:r>
              <a:rPr lang="ro-RO" sz="2800" b="1" dirty="0" smtClean="0">
                <a:latin typeface="Arial Narrow" pitchFamily="34" charset="0"/>
              </a:rPr>
              <a:t> Cu pirometrul cu două tije din metale diferite putem compara dilatarea metalelor. În imagine, observați că tija de aluminiu s-a dilatat mai mult ca cea din oțel. </a:t>
            </a:r>
            <a:endParaRPr lang="en-US" sz="2000" dirty="0" smtClean="0">
              <a:latin typeface="Arial Narrow" pitchFamily="34" charset="0"/>
            </a:endParaRPr>
          </a:p>
        </p:txBody>
      </p:sp>
      <p:sp>
        <p:nvSpPr>
          <p:cNvPr id="5" name="Buton acțiune: Înapoi sau Anteriorul 4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7" name="CasetăText 6"/>
          <p:cNvSpPr txBox="1">
            <a:spLocks noChangeArrowheads="1"/>
          </p:cNvSpPr>
          <p:nvPr/>
        </p:nvSpPr>
        <p:spPr bwMode="auto">
          <a:xfrm>
            <a:off x="971600" y="0"/>
            <a:ext cx="504056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1</a:t>
            </a:r>
            <a:r>
              <a:rPr lang="en-US" sz="2800" b="1" dirty="0" smtClean="0"/>
              <a:t>6</a:t>
            </a:r>
            <a:endParaRPr lang="en-US" sz="2800" b="1" dirty="0"/>
          </a:p>
        </p:txBody>
      </p:sp>
      <p:sp>
        <p:nvSpPr>
          <p:cNvPr id="7" name="Buton acțiune: Înainte sau Următorul 6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reptunghi 10"/>
          <p:cNvSpPr/>
          <p:nvPr/>
        </p:nvSpPr>
        <p:spPr>
          <a:xfrm>
            <a:off x="3275856" y="0"/>
            <a:ext cx="2133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 Narrow" pitchFamily="34" charset="0"/>
              </a:rPr>
              <a:t>PIROMETRUL</a:t>
            </a:r>
            <a:endParaRPr lang="en-US" sz="2800" dirty="0"/>
          </a:p>
        </p:txBody>
      </p:sp>
      <p:pic>
        <p:nvPicPr>
          <p:cNvPr id="9" name="Imagine 8" descr="Cli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867" y="1916832"/>
            <a:ext cx="8182149" cy="4941168"/>
          </a:xfrm>
          <a:prstGeom prst="rect">
            <a:avLst/>
          </a:prstGeom>
        </p:spPr>
      </p:pic>
      <p:sp>
        <p:nvSpPr>
          <p:cNvPr id="12" name="Dreptunghi 11"/>
          <p:cNvSpPr/>
          <p:nvPr/>
        </p:nvSpPr>
        <p:spPr>
          <a:xfrm>
            <a:off x="6516216" y="5157192"/>
            <a:ext cx="1676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Tija din aluminiu</a:t>
            </a:r>
            <a:endParaRPr lang="en-US" dirty="0"/>
          </a:p>
        </p:txBody>
      </p:sp>
      <p:sp>
        <p:nvSpPr>
          <p:cNvPr id="13" name="Dreptunghi 12"/>
          <p:cNvSpPr/>
          <p:nvPr/>
        </p:nvSpPr>
        <p:spPr>
          <a:xfrm>
            <a:off x="6649799" y="4653136"/>
            <a:ext cx="1234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Tija din oțel</a:t>
            </a:r>
            <a:endParaRPr lang="en-US" dirty="0"/>
          </a:p>
        </p:txBody>
      </p:sp>
      <p:sp>
        <p:nvSpPr>
          <p:cNvPr id="14" name="Dreptunghi 13"/>
          <p:cNvSpPr/>
          <p:nvPr/>
        </p:nvSpPr>
        <p:spPr>
          <a:xfrm>
            <a:off x="0" y="4077072"/>
            <a:ext cx="4355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Ac indicator pentru tija din aluminiu</a:t>
            </a:r>
            <a:endParaRPr lang="en-US" dirty="0"/>
          </a:p>
        </p:txBody>
      </p:sp>
      <p:sp>
        <p:nvSpPr>
          <p:cNvPr id="15" name="Dreptunghi 14"/>
          <p:cNvSpPr/>
          <p:nvPr/>
        </p:nvSpPr>
        <p:spPr>
          <a:xfrm>
            <a:off x="0" y="4869160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Ac indicator </a:t>
            </a:r>
          </a:p>
          <a:p>
            <a:r>
              <a:rPr lang="ro-RO" b="1" dirty="0" smtClean="0">
                <a:latin typeface="Arial Narrow" pitchFamily="34" charset="0"/>
              </a:rPr>
              <a:t>pentru tija din oțel</a:t>
            </a:r>
            <a:endParaRPr lang="en-US" dirty="0"/>
          </a:p>
        </p:txBody>
      </p:sp>
      <p:sp>
        <p:nvSpPr>
          <p:cNvPr id="16" name="Buton acțiune: Pornire 15">
            <a:hlinkClick r:id="rId3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Substituent conținut 2"/>
          <p:cNvSpPr>
            <a:spLocks noGrp="1"/>
          </p:cNvSpPr>
          <p:nvPr>
            <p:ph idx="4294967295"/>
          </p:nvPr>
        </p:nvSpPr>
        <p:spPr>
          <a:xfrm>
            <a:off x="0" y="548680"/>
            <a:ext cx="9144000" cy="1368152"/>
          </a:xfrm>
        </p:spPr>
        <p:txBody>
          <a:bodyPr/>
          <a:lstStyle/>
          <a:p>
            <a:pPr marL="419100" indent="-382588" eaLnBrk="1" hangingPunct="1">
              <a:buFontTx/>
              <a:buNone/>
              <a:defRPr/>
            </a:pPr>
            <a:r>
              <a:rPr lang="ro-RO" sz="2600" b="1" dirty="0" smtClean="0">
                <a:latin typeface="Arial Narrow" pitchFamily="34" charset="0"/>
              </a:rPr>
              <a:t>Dintre metale, </a:t>
            </a:r>
            <a:r>
              <a:rPr lang="en-US" sz="2600" b="1" dirty="0" smtClean="0">
                <a:latin typeface="Arial Narrow" pitchFamily="34" charset="0"/>
              </a:rPr>
              <a:t>zinc</a:t>
            </a:r>
            <a:r>
              <a:rPr lang="ro-RO" sz="2600" b="1" dirty="0" smtClean="0">
                <a:latin typeface="Arial Narrow" pitchFamily="34" charset="0"/>
              </a:rPr>
              <a:t>ul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sau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aluminiu</a:t>
            </a:r>
            <a:r>
              <a:rPr lang="ro-RO" sz="2600" b="1" dirty="0" smtClean="0">
                <a:latin typeface="Arial Narrow" pitchFamily="34" charset="0"/>
              </a:rPr>
              <a:t>l</a:t>
            </a:r>
            <a:r>
              <a:rPr lang="en-US" sz="2600" b="1" dirty="0" smtClean="0">
                <a:latin typeface="Arial Narrow" pitchFamily="34" charset="0"/>
              </a:rPr>
              <a:t> se </a:t>
            </a:r>
            <a:r>
              <a:rPr lang="en-US" sz="2600" b="1" dirty="0" err="1" smtClean="0">
                <a:latin typeface="Arial Narrow" pitchFamily="34" charset="0"/>
              </a:rPr>
              <a:t>dilat</a:t>
            </a:r>
            <a:r>
              <a:rPr lang="ro-RO" sz="2600" b="1" dirty="0" smtClean="0">
                <a:latin typeface="Arial Narrow" pitchFamily="34" charset="0"/>
              </a:rPr>
              <a:t>ă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cel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mai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mult</a:t>
            </a:r>
            <a:r>
              <a:rPr lang="en-US" sz="2600" b="1" dirty="0" smtClean="0">
                <a:latin typeface="Arial Narrow" pitchFamily="34" charset="0"/>
              </a:rPr>
              <a:t>, </a:t>
            </a:r>
            <a:r>
              <a:rPr lang="ro-RO" sz="2600" b="1" dirty="0" smtClean="0">
                <a:latin typeface="Arial Narrow" pitchFamily="34" charset="0"/>
              </a:rPr>
              <a:t>iar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fier</a:t>
            </a:r>
            <a:r>
              <a:rPr lang="ro-RO" sz="2600" b="1" dirty="0" smtClean="0">
                <a:latin typeface="Arial Narrow" pitchFamily="34" charset="0"/>
              </a:rPr>
              <a:t>ul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mai</a:t>
            </a:r>
            <a:r>
              <a:rPr lang="en-US" sz="2600" b="1" dirty="0" smtClean="0">
                <a:latin typeface="Arial Narrow" pitchFamily="34" charset="0"/>
              </a:rPr>
              <a:t> </a:t>
            </a:r>
            <a:r>
              <a:rPr lang="en-US" sz="2600" b="1" dirty="0" err="1" smtClean="0">
                <a:latin typeface="Arial Narrow" pitchFamily="34" charset="0"/>
              </a:rPr>
              <a:t>pu</a:t>
            </a:r>
            <a:r>
              <a:rPr lang="ro-RO" sz="2600" b="1" dirty="0" smtClean="0">
                <a:latin typeface="Arial Narrow" pitchFamily="34" charset="0"/>
              </a:rPr>
              <a:t>ţ</a:t>
            </a:r>
            <a:r>
              <a:rPr lang="en-US" sz="2600" b="1" dirty="0" smtClean="0">
                <a:latin typeface="Arial Narrow" pitchFamily="34" charset="0"/>
              </a:rPr>
              <a:t>in.</a:t>
            </a:r>
            <a:r>
              <a:rPr lang="ro-RO" sz="2600" b="1" dirty="0" smtClean="0">
                <a:latin typeface="Arial Narrow" pitchFamily="34" charset="0"/>
              </a:rPr>
              <a:t>     În imagine, observați o comparație cu pirometrul  - tija de aluminiu s-a dilatat mai mult ca cea </a:t>
            </a:r>
            <a:r>
              <a:rPr lang="ro-RO" sz="2600" b="1" smtClean="0">
                <a:latin typeface="Arial Narrow" pitchFamily="34" charset="0"/>
              </a:rPr>
              <a:t>din bronz.</a:t>
            </a:r>
            <a:endParaRPr lang="en-US" sz="2600" b="1" dirty="0" smtClean="0">
              <a:latin typeface="Arial Narrow" pitchFamily="34" charset="0"/>
            </a:endParaRPr>
          </a:p>
          <a:p>
            <a:pPr marL="419100" indent="-382588" eaLnBrk="1" hangingPunct="1">
              <a:buFontTx/>
              <a:buNone/>
              <a:defRPr/>
            </a:pPr>
            <a:endParaRPr lang="en-US" sz="2600" dirty="0" smtClean="0">
              <a:latin typeface="Arial Narrow" pitchFamily="34" charset="0"/>
            </a:endParaRPr>
          </a:p>
          <a:p>
            <a:pPr marL="419100" indent="-382588" eaLnBrk="1" hangingPunct="1">
              <a:buFontTx/>
              <a:buNone/>
              <a:defRPr/>
            </a:pPr>
            <a:endParaRPr lang="en-US" sz="2600" dirty="0" smtClean="0">
              <a:latin typeface="Arial Narrow" pitchFamily="34" charset="0"/>
            </a:endParaRPr>
          </a:p>
        </p:txBody>
      </p:sp>
      <p:sp>
        <p:nvSpPr>
          <p:cNvPr id="5" name="Buton acțiune: Înapoi sau Anteriorul 4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7" name="CasetăText 6"/>
          <p:cNvSpPr txBox="1">
            <a:spLocks noChangeArrowheads="1"/>
          </p:cNvSpPr>
          <p:nvPr/>
        </p:nvSpPr>
        <p:spPr bwMode="auto">
          <a:xfrm>
            <a:off x="971600" y="0"/>
            <a:ext cx="504056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1</a:t>
            </a:r>
            <a:r>
              <a:rPr lang="en-US" sz="2800" b="1" dirty="0" smtClean="0"/>
              <a:t>7</a:t>
            </a:r>
            <a:endParaRPr lang="en-US" sz="2800" b="1" dirty="0"/>
          </a:p>
        </p:txBody>
      </p:sp>
      <p:sp>
        <p:nvSpPr>
          <p:cNvPr id="7" name="Buton acțiune: Înainte sau Următorul 6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Dreptunghi 10"/>
          <p:cNvSpPr/>
          <p:nvPr/>
        </p:nvSpPr>
        <p:spPr>
          <a:xfrm>
            <a:off x="3275856" y="0"/>
            <a:ext cx="21339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 Narrow" pitchFamily="34" charset="0"/>
              </a:rPr>
              <a:t>PIROMETRUL</a:t>
            </a:r>
            <a:endParaRPr lang="en-US" sz="2800" dirty="0"/>
          </a:p>
        </p:txBody>
      </p:sp>
      <p:pic>
        <p:nvPicPr>
          <p:cNvPr id="12" name="Imagine 11" descr="Clip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988840"/>
            <a:ext cx="8137500" cy="4869160"/>
          </a:xfrm>
          <a:prstGeom prst="rect">
            <a:avLst/>
          </a:prstGeom>
        </p:spPr>
      </p:pic>
      <p:sp>
        <p:nvSpPr>
          <p:cNvPr id="13" name="Dreptunghi 12"/>
          <p:cNvSpPr/>
          <p:nvPr/>
        </p:nvSpPr>
        <p:spPr>
          <a:xfrm>
            <a:off x="6156176" y="4797152"/>
            <a:ext cx="14125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Tija din bronz</a:t>
            </a:r>
            <a:endParaRPr lang="en-US" dirty="0"/>
          </a:p>
        </p:txBody>
      </p:sp>
      <p:sp>
        <p:nvSpPr>
          <p:cNvPr id="14" name="Dreptunghi 13"/>
          <p:cNvSpPr/>
          <p:nvPr/>
        </p:nvSpPr>
        <p:spPr>
          <a:xfrm>
            <a:off x="7092280" y="5157192"/>
            <a:ext cx="1676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Tija din aluminiu</a:t>
            </a:r>
            <a:endParaRPr lang="en-US" dirty="0"/>
          </a:p>
        </p:txBody>
      </p:sp>
      <p:sp>
        <p:nvSpPr>
          <p:cNvPr id="15" name="Dreptunghi 14"/>
          <p:cNvSpPr/>
          <p:nvPr/>
        </p:nvSpPr>
        <p:spPr>
          <a:xfrm>
            <a:off x="0" y="5301208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Ac indicator </a:t>
            </a:r>
          </a:p>
          <a:p>
            <a:r>
              <a:rPr lang="ro-RO" b="1" dirty="0" smtClean="0">
                <a:latin typeface="Arial Narrow" pitchFamily="34" charset="0"/>
              </a:rPr>
              <a:t>pentru tija din bronz</a:t>
            </a:r>
            <a:endParaRPr lang="en-US" dirty="0"/>
          </a:p>
        </p:txBody>
      </p:sp>
      <p:sp>
        <p:nvSpPr>
          <p:cNvPr id="16" name="Dreptunghi 15"/>
          <p:cNvSpPr/>
          <p:nvPr/>
        </p:nvSpPr>
        <p:spPr>
          <a:xfrm>
            <a:off x="0" y="4653136"/>
            <a:ext cx="3275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b="1" dirty="0" smtClean="0">
                <a:latin typeface="Arial Narrow" pitchFamily="34" charset="0"/>
              </a:rPr>
              <a:t>Ac indicator pentru</a:t>
            </a:r>
          </a:p>
          <a:p>
            <a:r>
              <a:rPr lang="ro-RO" b="1" dirty="0" smtClean="0">
                <a:latin typeface="Arial Narrow" pitchFamily="34" charset="0"/>
              </a:rPr>
              <a:t> tija din aluminiu</a:t>
            </a:r>
            <a:endParaRPr lang="en-US" dirty="0"/>
          </a:p>
        </p:txBody>
      </p:sp>
      <p:sp>
        <p:nvSpPr>
          <p:cNvPr id="17" name="Buton acțiune: Pornire 16">
            <a:hlinkClick r:id="rId3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3648" y="0"/>
            <a:ext cx="6120680" cy="684213"/>
          </a:xfrm>
        </p:spPr>
        <p:txBody>
          <a:bodyPr anchor="b" anchorCtr="0"/>
          <a:lstStyle/>
          <a:p>
            <a:pPr eaLnBrk="1" hangingPunct="1">
              <a:defRPr/>
            </a:pPr>
            <a:r>
              <a:rPr lang="en-US" sz="3200" dirty="0" err="1" smtClean="0"/>
              <a:t>Propriet</a:t>
            </a:r>
            <a:r>
              <a:rPr lang="ro-RO" sz="3200" dirty="0" err="1" smtClean="0"/>
              <a:t>ăț</a:t>
            </a:r>
            <a:r>
              <a:rPr lang="en-US" sz="3200" dirty="0" err="1" smtClean="0"/>
              <a:t>ile</a:t>
            </a:r>
            <a:r>
              <a:rPr lang="en-US" sz="3200" dirty="0" smtClean="0"/>
              <a:t> </a:t>
            </a:r>
            <a:r>
              <a:rPr lang="en-US" sz="3200" dirty="0" err="1" smtClean="0"/>
              <a:t>dilat</a:t>
            </a:r>
            <a:r>
              <a:rPr lang="ro-RO" sz="3200" dirty="0" smtClean="0"/>
              <a:t>ă</a:t>
            </a:r>
            <a:r>
              <a:rPr lang="en-US" sz="3200" dirty="0" err="1" smtClean="0"/>
              <a:t>rii</a:t>
            </a:r>
            <a:r>
              <a:rPr lang="ro-RO" sz="3200" dirty="0" smtClean="0"/>
              <a:t> termice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36613"/>
            <a:ext cx="7667625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err="1" smtClean="0">
                <a:latin typeface="Arial Narrow" pitchFamily="34" charset="0"/>
              </a:rPr>
              <a:t>Dilatarea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depinde</a:t>
            </a:r>
            <a:r>
              <a:rPr lang="en-US" sz="2800" dirty="0" smtClean="0">
                <a:latin typeface="Arial Narrow" pitchFamily="34" charset="0"/>
              </a:rPr>
              <a:t> de </a:t>
            </a:r>
            <a:r>
              <a:rPr lang="en-US" sz="2800" dirty="0" err="1" smtClean="0">
                <a:latin typeface="Arial Narrow" pitchFamily="34" charset="0"/>
              </a:rPr>
              <a:t>varia</a:t>
            </a:r>
            <a:r>
              <a:rPr lang="ro-RO" sz="2800" dirty="0" smtClean="0">
                <a:latin typeface="Arial Narrow" pitchFamily="34" charset="0"/>
              </a:rPr>
              <a:t>ț</a:t>
            </a:r>
            <a:r>
              <a:rPr lang="en-US" sz="2800" dirty="0" err="1" smtClean="0">
                <a:latin typeface="Arial Narrow" pitchFamily="34" charset="0"/>
              </a:rPr>
              <a:t>ia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temperaturii</a:t>
            </a:r>
            <a:r>
              <a:rPr lang="en-US" sz="2800" dirty="0" smtClean="0">
                <a:latin typeface="Arial Narrow" pitchFamily="34" charset="0"/>
              </a:rPr>
              <a:t>, de </a:t>
            </a:r>
            <a:r>
              <a:rPr lang="en-US" sz="2800" dirty="0" err="1" smtClean="0">
                <a:latin typeface="Arial Narrow" pitchFamily="34" charset="0"/>
              </a:rPr>
              <a:t>natura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substan</a:t>
            </a:r>
            <a:r>
              <a:rPr lang="ro-RO" sz="2800" dirty="0" smtClean="0">
                <a:latin typeface="Arial Narrow" pitchFamily="34" charset="0"/>
              </a:rPr>
              <a:t>ț</a:t>
            </a:r>
            <a:r>
              <a:rPr lang="en-US" sz="2800" dirty="0" err="1" smtClean="0">
                <a:latin typeface="Arial Narrow" pitchFamily="34" charset="0"/>
              </a:rPr>
              <a:t>ei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ro-RO" sz="2800" dirty="0" smtClean="0">
                <a:latin typeface="Arial Narrow" pitchFamily="34" charset="0"/>
              </a:rPr>
              <a:t>ș</a:t>
            </a:r>
            <a:r>
              <a:rPr lang="en-US" sz="2800" dirty="0" err="1" smtClean="0">
                <a:latin typeface="Arial Narrow" pitchFamily="34" charset="0"/>
              </a:rPr>
              <a:t>i</a:t>
            </a:r>
            <a:r>
              <a:rPr lang="en-US" sz="2800" dirty="0" smtClean="0">
                <a:latin typeface="Arial Narrow" pitchFamily="34" charset="0"/>
              </a:rPr>
              <a:t> de </a:t>
            </a:r>
            <a:r>
              <a:rPr lang="en-US" sz="2800" dirty="0" err="1" smtClean="0">
                <a:latin typeface="Arial Narrow" pitchFamily="34" charset="0"/>
              </a:rPr>
              <a:t>starea</a:t>
            </a:r>
            <a:r>
              <a:rPr lang="en-US" sz="2800" dirty="0" smtClean="0">
                <a:latin typeface="Arial Narrow" pitchFamily="34" charset="0"/>
              </a:rPr>
              <a:t> de </a:t>
            </a:r>
            <a:r>
              <a:rPr lang="en-US" sz="2800" dirty="0" err="1" smtClean="0">
                <a:latin typeface="Arial Narrow" pitchFamily="34" charset="0"/>
              </a:rPr>
              <a:t>agregare</a:t>
            </a:r>
            <a:r>
              <a:rPr lang="en-US" sz="2800" dirty="0" smtClean="0">
                <a:latin typeface="Arial Narrow" pitchFamily="34" charset="0"/>
              </a:rPr>
              <a:t> a </a:t>
            </a:r>
            <a:r>
              <a:rPr lang="en-US" sz="2800" dirty="0" err="1" smtClean="0">
                <a:latin typeface="Arial Narrow" pitchFamily="34" charset="0"/>
              </a:rPr>
              <a:t>acesteia</a:t>
            </a:r>
            <a:r>
              <a:rPr lang="en-US" sz="2800" dirty="0" smtClean="0">
                <a:latin typeface="Arial Narrow" pitchFamily="34" charset="0"/>
              </a:rPr>
              <a:t>.  </a:t>
            </a:r>
            <a:endParaRPr lang="ro-RO" sz="2800" dirty="0" smtClean="0"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Concluzii: </a:t>
            </a:r>
            <a:br>
              <a:rPr lang="ro-RO" sz="2800" dirty="0" smtClean="0">
                <a:latin typeface="Arial Narrow" pitchFamily="34" charset="0"/>
              </a:rPr>
            </a:br>
            <a:r>
              <a:rPr lang="ro-RO" sz="2800" dirty="0" err="1" smtClean="0">
                <a:latin typeface="Arial Narrow" pitchFamily="34" charset="0"/>
              </a:rPr>
              <a:t>-prin</a:t>
            </a:r>
            <a:r>
              <a:rPr lang="ro-RO" sz="2800" dirty="0" smtClean="0">
                <a:latin typeface="Arial Narrow" pitchFamily="34" charset="0"/>
              </a:rPr>
              <a:t> dilatare, nu se modifică masa corpului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o-RO" sz="2800" dirty="0" err="1" smtClean="0">
                <a:latin typeface="Arial Narrow" pitchFamily="34" charset="0"/>
              </a:rPr>
              <a:t>-prin</a:t>
            </a:r>
            <a:r>
              <a:rPr lang="ro-RO" sz="2800" dirty="0" smtClean="0">
                <a:latin typeface="Arial Narrow" pitchFamily="34" charset="0"/>
              </a:rPr>
              <a:t> dilatare densitatea corpului scade</a:t>
            </a:r>
            <a:br>
              <a:rPr lang="ro-RO" sz="2800" dirty="0" smtClean="0">
                <a:latin typeface="Arial Narrow" pitchFamily="34" charset="0"/>
              </a:rPr>
            </a:br>
            <a:r>
              <a:rPr lang="ro-RO" sz="2800" dirty="0" err="1" smtClean="0">
                <a:latin typeface="Arial Narrow" pitchFamily="34" charset="0"/>
              </a:rPr>
              <a:t>-prin</a:t>
            </a:r>
            <a:r>
              <a:rPr lang="ro-RO" sz="2800" dirty="0" smtClean="0">
                <a:latin typeface="Arial Narrow" pitchFamily="34" charset="0"/>
              </a:rPr>
              <a:t> contractare densitatea corpului crește</a:t>
            </a:r>
            <a:br>
              <a:rPr lang="ro-RO" sz="2800" dirty="0" smtClean="0">
                <a:latin typeface="Arial Narrow" pitchFamily="34" charset="0"/>
              </a:rPr>
            </a:br>
            <a:r>
              <a:rPr lang="ro-RO" sz="2800" dirty="0" err="1" smtClean="0">
                <a:latin typeface="Arial Narrow" pitchFamily="34" charset="0"/>
              </a:rPr>
              <a:t>-la</a:t>
            </a:r>
            <a:r>
              <a:rPr lang="ro-RO" sz="2800" dirty="0" smtClean="0">
                <a:latin typeface="Arial Narrow" pitchFamily="34" charset="0"/>
              </a:rPr>
              <a:t> majoritatea corpurilor(cu </a:t>
            </a:r>
            <a:r>
              <a:rPr lang="ro-RO" sz="2800" dirty="0" err="1" smtClean="0">
                <a:latin typeface="Arial Narrow" pitchFamily="34" charset="0"/>
              </a:rPr>
              <a:t>exceptia</a:t>
            </a:r>
            <a:r>
              <a:rPr lang="ro-RO" sz="2800" dirty="0" smtClean="0">
                <a:latin typeface="Arial Narrow" pitchFamily="34" charset="0"/>
              </a:rPr>
              <a:t> apei, fontei topite la temperatura de solidificare), încălzirea produce </a:t>
            </a:r>
            <a:r>
              <a:rPr lang="en-US" sz="2800" dirty="0" err="1" smtClean="0">
                <a:latin typeface="Arial Narrow" pitchFamily="34" charset="0"/>
              </a:rPr>
              <a:t>dilatare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ro-RO" sz="2800" dirty="0" smtClean="0">
                <a:latin typeface="Arial Narrow" pitchFamily="34" charset="0"/>
              </a:rPr>
              <a:t>ș</a:t>
            </a:r>
            <a:r>
              <a:rPr lang="en-US" sz="2800" dirty="0" err="1" smtClean="0">
                <a:latin typeface="Arial Narrow" pitchFamily="34" charset="0"/>
              </a:rPr>
              <a:t>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ro-RO" sz="2800" dirty="0" smtClean="0">
                <a:latin typeface="Arial Narrow" pitchFamily="34" charset="0"/>
              </a:rPr>
              <a:t>scăderea densității</a:t>
            </a:r>
            <a:br>
              <a:rPr lang="ro-RO" sz="2800" dirty="0" smtClean="0">
                <a:latin typeface="Arial Narrow" pitchFamily="34" charset="0"/>
              </a:rPr>
            </a:br>
            <a:r>
              <a:rPr lang="ro-RO" sz="2800" dirty="0" smtClean="0"/>
              <a:t/>
            </a:r>
            <a:br>
              <a:rPr lang="ro-RO" sz="2800" dirty="0" smtClean="0"/>
            </a:br>
            <a:endParaRPr lang="ro-RO" sz="2800" dirty="0" smtClean="0"/>
          </a:p>
        </p:txBody>
      </p:sp>
      <p:pic>
        <p:nvPicPr>
          <p:cNvPr id="16388" name="Picture 8" descr="Thermometer_on_wood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5113" y="4508500"/>
            <a:ext cx="61118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Buton acțiune: Înapoi sau Anteriorul 6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91" name="CasetăText 8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1</a:t>
            </a:r>
            <a:r>
              <a:rPr lang="en-US" sz="2800" b="1" dirty="0" smtClean="0"/>
              <a:t>8</a:t>
            </a:r>
            <a:endParaRPr lang="en-US" sz="2800" b="1" dirty="0"/>
          </a:p>
        </p:txBody>
      </p:sp>
      <p:pic>
        <p:nvPicPr>
          <p:cNvPr id="16392" name="Picture 5" descr="http://www.animationbuddy.com/Animation/Nature/Rainbows/Thick_thermomete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1700213"/>
            <a:ext cx="728663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ton acțiune: Înainte sau Următorul 8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Buton acțiune: Pornire 9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u 1"/>
          <p:cNvSpPr>
            <a:spLocks noGrp="1"/>
          </p:cNvSpPr>
          <p:nvPr>
            <p:ph type="title" idx="4294967295"/>
          </p:nvPr>
        </p:nvSpPr>
        <p:spPr>
          <a:xfrm>
            <a:off x="1331913" y="0"/>
            <a:ext cx="6815137" cy="620713"/>
          </a:xfrm>
        </p:spPr>
        <p:txBody>
          <a:bodyPr lIns="0" rIns="0" bIns="0" anchor="b" anchorCtr="0"/>
          <a:lstStyle/>
          <a:p>
            <a:pPr eaLnBrk="1" hangingPunct="1">
              <a:defRPr/>
            </a:pPr>
            <a:r>
              <a:rPr lang="en-US" sz="3300" dirty="0" err="1" smtClean="0"/>
              <a:t>Coeficientul</a:t>
            </a:r>
            <a:r>
              <a:rPr lang="en-US" sz="3300" dirty="0" smtClean="0"/>
              <a:t> de </a:t>
            </a:r>
            <a:r>
              <a:rPr lang="en-US" sz="3300" dirty="0" err="1" smtClean="0"/>
              <a:t>dilatare</a:t>
            </a:r>
            <a:r>
              <a:rPr lang="en-US" sz="3300" dirty="0" smtClean="0"/>
              <a:t> </a:t>
            </a:r>
            <a:r>
              <a:rPr lang="en-US" sz="3300" dirty="0" err="1" smtClean="0"/>
              <a:t>liniarã</a:t>
            </a:r>
            <a:endParaRPr lang="en-US" sz="3300" dirty="0" smtClean="0"/>
          </a:p>
        </p:txBody>
      </p:sp>
      <p:sp>
        <p:nvSpPr>
          <p:cNvPr id="3" name="Substituent conținut 2"/>
          <p:cNvSpPr>
            <a:spLocks noGrp="1"/>
          </p:cNvSpPr>
          <p:nvPr>
            <p:ph idx="4294967295"/>
          </p:nvPr>
        </p:nvSpPr>
        <p:spPr>
          <a:xfrm>
            <a:off x="0" y="404813"/>
            <a:ext cx="9144000" cy="3456235"/>
          </a:xfrm>
        </p:spPr>
        <p:txBody>
          <a:bodyPr>
            <a:normAutofit fontScale="40000" lnSpcReduction="20000"/>
          </a:bodyPr>
          <a:lstStyle/>
          <a:p>
            <a:pPr marL="273050" indent="-273050" eaLnBrk="1" hangingPunct="1">
              <a:lnSpc>
                <a:spcPct val="120000"/>
              </a:lnSpc>
              <a:buFontTx/>
              <a:buNone/>
              <a:defRPr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b="1" dirty="0" smtClean="0"/>
              <a:t>       </a:t>
            </a:r>
            <a:r>
              <a:rPr lang="en-US" sz="6000" b="1" dirty="0" err="1" smtClean="0">
                <a:latin typeface="Arial Narrow" pitchFamily="34" charset="0"/>
              </a:rPr>
              <a:t>Pentru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solide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cresterea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relativ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 a </a:t>
            </a:r>
            <a:r>
              <a:rPr lang="en-US" sz="6000" b="1" dirty="0" err="1" smtClean="0">
                <a:latin typeface="Arial Narrow" pitchFamily="34" charset="0"/>
              </a:rPr>
              <a:t>unei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dimensiuni</a:t>
            </a:r>
            <a:r>
              <a:rPr lang="en-US" sz="6000" b="1" dirty="0" smtClean="0">
                <a:latin typeface="Arial Narrow" pitchFamily="34" charset="0"/>
              </a:rPr>
              <a:t> (</a:t>
            </a:r>
            <a:r>
              <a:rPr lang="en-US" sz="6000" b="1" dirty="0" err="1" smtClean="0">
                <a:latin typeface="Arial Narrow" pitchFamily="34" charset="0"/>
              </a:rPr>
              <a:t>raportul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dintre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varia</a:t>
            </a:r>
            <a:r>
              <a:rPr lang="ro-RO" sz="6000" b="1" dirty="0" smtClean="0">
                <a:latin typeface="Arial Narrow" pitchFamily="34" charset="0"/>
              </a:rPr>
              <a:t>ț</a:t>
            </a:r>
            <a:r>
              <a:rPr lang="en-US" sz="6000" b="1" dirty="0" err="1" smtClean="0">
                <a:latin typeface="Arial Narrow" pitchFamily="34" charset="0"/>
              </a:rPr>
              <a:t>ia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dimensiunii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7000" b="1" dirty="0" smtClean="0">
                <a:latin typeface="Symbol" pitchFamily="18" charset="2"/>
              </a:rPr>
              <a:t>D</a:t>
            </a:r>
            <a:r>
              <a:rPr lang="en-US" sz="7000" b="1" dirty="0" smtClean="0"/>
              <a:t>l </a:t>
            </a:r>
            <a:r>
              <a:rPr lang="ro-RO" sz="6000" b="1" dirty="0" smtClean="0">
                <a:latin typeface="Arial Narrow" pitchFamily="34" charset="0"/>
              </a:rPr>
              <a:t>ș</a:t>
            </a:r>
            <a:r>
              <a:rPr lang="en-US" sz="6000" b="1" dirty="0" err="1" smtClean="0">
                <a:latin typeface="Arial Narrow" pitchFamily="34" charset="0"/>
              </a:rPr>
              <a:t>i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dimensiunea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ini</a:t>
            </a:r>
            <a:r>
              <a:rPr lang="ro-RO" sz="6000" b="1" dirty="0" smtClean="0">
                <a:latin typeface="Arial Narrow" pitchFamily="34" charset="0"/>
              </a:rPr>
              <a:t>ț</a:t>
            </a:r>
            <a:r>
              <a:rPr lang="en-US" sz="6000" b="1" dirty="0" err="1" smtClean="0">
                <a:latin typeface="Arial Narrow" pitchFamily="34" charset="0"/>
              </a:rPr>
              <a:t>ial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7000" b="1" dirty="0" smtClean="0"/>
              <a:t>l</a:t>
            </a:r>
            <a:r>
              <a:rPr lang="en-US" sz="7000" b="1" baseline="-25000" dirty="0" smtClean="0"/>
              <a:t>0</a:t>
            </a:r>
            <a:r>
              <a:rPr lang="en-US" sz="7000" b="1" dirty="0" smtClean="0"/>
              <a:t>) </a:t>
            </a:r>
            <a:r>
              <a:rPr lang="en-US" sz="6000" b="1" dirty="0" err="1" smtClean="0">
                <a:latin typeface="Arial Narrow" pitchFamily="34" charset="0"/>
              </a:rPr>
              <a:t>este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propor</a:t>
            </a:r>
            <a:r>
              <a:rPr lang="ro-RO" sz="6000" b="1" dirty="0" smtClean="0">
                <a:latin typeface="Arial Narrow" pitchFamily="34" charset="0"/>
              </a:rPr>
              <a:t>ț</a:t>
            </a:r>
            <a:r>
              <a:rPr lang="en-US" sz="6000" b="1" dirty="0" err="1" smtClean="0">
                <a:latin typeface="Arial Narrow" pitchFamily="34" charset="0"/>
              </a:rPr>
              <a:t>ional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 cu </a:t>
            </a:r>
            <a:r>
              <a:rPr lang="en-US" sz="6000" b="1" dirty="0" err="1" smtClean="0">
                <a:latin typeface="Arial Narrow" pitchFamily="34" charset="0"/>
              </a:rPr>
              <a:t>cre</a:t>
            </a:r>
            <a:r>
              <a:rPr lang="ro-RO" sz="6000" b="1" dirty="0" smtClean="0">
                <a:latin typeface="Arial Narrow" pitchFamily="34" charset="0"/>
              </a:rPr>
              <a:t>ș</a:t>
            </a:r>
            <a:r>
              <a:rPr lang="en-US" sz="6000" b="1" dirty="0" err="1" smtClean="0">
                <a:latin typeface="Arial Narrow" pitchFamily="34" charset="0"/>
              </a:rPr>
              <a:t>terea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temperaturii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7000" b="1" dirty="0" smtClean="0">
                <a:latin typeface="Symbol" pitchFamily="18" charset="2"/>
              </a:rPr>
              <a:t>D</a:t>
            </a:r>
            <a:r>
              <a:rPr lang="en-US" sz="7000" b="1" dirty="0" smtClean="0"/>
              <a:t>T.  </a:t>
            </a:r>
            <a:r>
              <a:rPr lang="ro-RO" sz="7000" b="1" dirty="0" smtClean="0"/>
              <a:t>C</a:t>
            </a:r>
            <a:r>
              <a:rPr lang="en-US" sz="6000" b="1" dirty="0" err="1" smtClean="0">
                <a:latin typeface="Arial Narrow" pitchFamily="34" charset="0"/>
              </a:rPr>
              <a:t>oeficientul</a:t>
            </a:r>
            <a:r>
              <a:rPr lang="en-US" sz="6000" b="1" dirty="0" smtClean="0">
                <a:latin typeface="Arial Narrow" pitchFamily="34" charset="0"/>
              </a:rPr>
              <a:t> de </a:t>
            </a:r>
            <a:r>
              <a:rPr lang="en-US" sz="6000" b="1" dirty="0" err="1" smtClean="0">
                <a:latin typeface="Arial Narrow" pitchFamily="34" charset="0"/>
              </a:rPr>
              <a:t>propor</a:t>
            </a:r>
            <a:r>
              <a:rPr lang="ro-RO" sz="6000" b="1" dirty="0" smtClean="0">
                <a:latin typeface="Arial Narrow" pitchFamily="34" charset="0"/>
              </a:rPr>
              <a:t>ț</a:t>
            </a:r>
            <a:r>
              <a:rPr lang="en-US" sz="6000" b="1" dirty="0" err="1" smtClean="0">
                <a:latin typeface="Arial Narrow" pitchFamily="34" charset="0"/>
              </a:rPr>
              <a:t>ionitate</a:t>
            </a:r>
            <a:r>
              <a:rPr lang="en-US" sz="6000" b="1" dirty="0" smtClean="0">
                <a:latin typeface="Arial Narrow" pitchFamily="34" charset="0"/>
              </a:rPr>
              <a:t> se </a:t>
            </a:r>
            <a:r>
              <a:rPr lang="en-US" sz="6000" b="1" dirty="0" err="1" smtClean="0">
                <a:latin typeface="Arial Narrow" pitchFamily="34" charset="0"/>
              </a:rPr>
              <a:t>nume</a:t>
            </a:r>
            <a:r>
              <a:rPr lang="ro-RO" sz="6000" b="1" dirty="0" smtClean="0">
                <a:latin typeface="Arial Narrow" pitchFamily="34" charset="0"/>
              </a:rPr>
              <a:t>ș</a:t>
            </a:r>
            <a:r>
              <a:rPr lang="en-US" sz="6000" b="1" dirty="0" err="1" smtClean="0">
                <a:latin typeface="Arial Narrow" pitchFamily="34" charset="0"/>
              </a:rPr>
              <a:t>te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coeficient</a:t>
            </a:r>
            <a:r>
              <a:rPr lang="en-US" sz="6000" b="1" dirty="0" smtClean="0">
                <a:latin typeface="Arial Narrow" pitchFamily="34" charset="0"/>
              </a:rPr>
              <a:t> de </a:t>
            </a:r>
            <a:r>
              <a:rPr lang="en-US" sz="6000" b="1" dirty="0" err="1" smtClean="0">
                <a:latin typeface="Arial Narrow" pitchFamily="34" charset="0"/>
              </a:rPr>
              <a:t>dilatare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termic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7000" b="1" dirty="0" smtClean="0"/>
              <a:t>(</a:t>
            </a:r>
            <a:r>
              <a:rPr lang="en-US" sz="7000" b="1" dirty="0" smtClean="0">
                <a:latin typeface="Symbol" pitchFamily="18" charset="2"/>
              </a:rPr>
              <a:t>a</a:t>
            </a:r>
            <a:r>
              <a:rPr lang="en-US" sz="7000" b="1" dirty="0" smtClean="0"/>
              <a:t>), </a:t>
            </a:r>
            <a:r>
              <a:rPr lang="en-US" sz="6000" b="1" dirty="0" smtClean="0">
                <a:latin typeface="Arial Narrow" pitchFamily="34" charset="0"/>
              </a:rPr>
              <a:t>o m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rime de </a:t>
            </a:r>
            <a:r>
              <a:rPr lang="en-US" sz="6000" b="1" dirty="0" err="1" smtClean="0">
                <a:latin typeface="Arial Narrow" pitchFamily="34" charset="0"/>
              </a:rPr>
              <a:t>obicei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pozitiv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(</a:t>
            </a:r>
            <a:r>
              <a:rPr lang="en-US" sz="6000" b="1" dirty="0" err="1" smtClean="0">
                <a:latin typeface="Arial Narrow" pitchFamily="34" charset="0"/>
              </a:rPr>
              <a:t>exceptii</a:t>
            </a:r>
            <a:r>
              <a:rPr lang="en-US" sz="6000" b="1" dirty="0" smtClean="0">
                <a:latin typeface="Arial Narrow" pitchFamily="34" charset="0"/>
              </a:rPr>
              <a:t>: </a:t>
            </a:r>
            <a:r>
              <a:rPr lang="en-US" sz="6000" b="1" dirty="0" err="1" smtClean="0">
                <a:latin typeface="Arial Narrow" pitchFamily="34" charset="0"/>
              </a:rPr>
              <a:t>apa</a:t>
            </a:r>
            <a:r>
              <a:rPr lang="en-US" sz="6000" b="1" dirty="0" smtClean="0">
                <a:latin typeface="Arial Narrow" pitchFamily="34" charset="0"/>
              </a:rPr>
              <a:t>, </a:t>
            </a:r>
            <a:r>
              <a:rPr lang="en-US" sz="6000" b="1" dirty="0" err="1" smtClean="0">
                <a:latin typeface="Arial Narrow" pitchFamily="34" charset="0"/>
              </a:rPr>
              <a:t>fonta</a:t>
            </a:r>
            <a:r>
              <a:rPr lang="ro-RO" sz="6000" b="1" dirty="0" smtClean="0">
                <a:latin typeface="Arial Narrow" pitchFamily="34" charset="0"/>
              </a:rPr>
              <a:t> topită, la temperatura de solidificare</a:t>
            </a:r>
            <a:r>
              <a:rPr lang="en-US" sz="6000" b="1" dirty="0" smtClean="0">
                <a:latin typeface="Arial Narrow" pitchFamily="34" charset="0"/>
              </a:rPr>
              <a:t>), a c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err="1" smtClean="0">
                <a:latin typeface="Arial Narrow" pitchFamily="34" charset="0"/>
              </a:rPr>
              <a:t>rei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unitate</a:t>
            </a:r>
            <a:r>
              <a:rPr lang="en-US" sz="6000" b="1" dirty="0" smtClean="0">
                <a:latin typeface="Arial Narrow" pitchFamily="34" charset="0"/>
              </a:rPr>
              <a:t> de m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err="1" smtClean="0">
                <a:latin typeface="Arial Narrow" pitchFamily="34" charset="0"/>
              </a:rPr>
              <a:t>sur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este</a:t>
            </a:r>
            <a:r>
              <a:rPr lang="en-US" sz="6000" b="1" dirty="0" smtClean="0">
                <a:latin typeface="Arial Narrow" pitchFamily="34" charset="0"/>
              </a:rPr>
              <a:t> </a:t>
            </a:r>
            <a:r>
              <a:rPr lang="en-US" sz="6000" b="1" dirty="0" err="1" smtClean="0">
                <a:latin typeface="Arial Narrow" pitchFamily="34" charset="0"/>
              </a:rPr>
              <a:t>inversul</a:t>
            </a:r>
            <a:r>
              <a:rPr lang="en-US" sz="6000" b="1" dirty="0" smtClean="0">
                <a:latin typeface="Arial Narrow" pitchFamily="34" charset="0"/>
              </a:rPr>
              <a:t> unit</a:t>
            </a:r>
            <a:r>
              <a:rPr lang="ro-RO" sz="6000" b="1" dirty="0" err="1" smtClean="0">
                <a:latin typeface="Arial Narrow" pitchFamily="34" charset="0"/>
              </a:rPr>
              <a:t>ăț</a:t>
            </a:r>
            <a:r>
              <a:rPr lang="en-US" sz="6000" b="1" dirty="0" smtClean="0">
                <a:latin typeface="Arial Narrow" pitchFamily="34" charset="0"/>
              </a:rPr>
              <a:t>ii de m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err="1" smtClean="0">
                <a:latin typeface="Arial Narrow" pitchFamily="34" charset="0"/>
              </a:rPr>
              <a:t>sur</a:t>
            </a:r>
            <a:r>
              <a:rPr lang="ro-RO" sz="6000" b="1" dirty="0" smtClean="0">
                <a:latin typeface="Arial Narrow" pitchFamily="34" charset="0"/>
              </a:rPr>
              <a:t>ă</a:t>
            </a:r>
            <a:r>
              <a:rPr lang="en-US" sz="6000" b="1" dirty="0" smtClean="0">
                <a:latin typeface="Arial Narrow" pitchFamily="34" charset="0"/>
              </a:rPr>
              <a:t> a </a:t>
            </a:r>
            <a:r>
              <a:rPr lang="en-US" sz="6000" b="1" dirty="0" err="1" smtClean="0">
                <a:latin typeface="Arial Narrow" pitchFamily="34" charset="0"/>
              </a:rPr>
              <a:t>temperaturii</a:t>
            </a:r>
            <a:r>
              <a:rPr lang="en-US" sz="6000" b="1" dirty="0" smtClean="0">
                <a:latin typeface="Arial Narrow" pitchFamily="34" charset="0"/>
              </a:rPr>
              <a:t>. </a:t>
            </a:r>
          </a:p>
        </p:txBody>
      </p:sp>
      <p:pic>
        <p:nvPicPr>
          <p:cNvPr id="17412" name="Content Placeholder 4" descr="http://www.physicscentral.com/experiment/physicsathome/images/thermometer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875" y="4508500"/>
            <a:ext cx="3398838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4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3284984"/>
            <a:ext cx="1583432" cy="949501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10" name="Buton acțiune: Înapoi sau Anteriorul 9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18" name="CasetăText 11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19</a:t>
            </a:r>
            <a:endParaRPr lang="en-US" sz="2800" b="1" dirty="0"/>
          </a:p>
        </p:txBody>
      </p:sp>
      <p:sp>
        <p:nvSpPr>
          <p:cNvPr id="12" name="Buton acțiune: Înainte sau Următorul 11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Buton acțiune: Pornire 12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u 2"/>
          <p:cNvSpPr>
            <a:spLocks noGrp="1"/>
          </p:cNvSpPr>
          <p:nvPr>
            <p:ph type="subTitle" idx="4294967295"/>
          </p:nvPr>
        </p:nvSpPr>
        <p:spPr>
          <a:xfrm>
            <a:off x="539750" y="3357563"/>
            <a:ext cx="7391400" cy="3352800"/>
          </a:xfrm>
        </p:spPr>
        <p:txBody>
          <a:bodyPr>
            <a:normAutofit/>
          </a:bodyPr>
          <a:lstStyle/>
          <a:p>
            <a:pPr marL="0" indent="0" algn="ctr" eaLnBrk="1" hangingPunct="1">
              <a:buFontTx/>
              <a:buNone/>
              <a:defRPr/>
            </a:pPr>
            <a:endParaRPr lang="en-US" sz="2800" dirty="0" smtClean="0"/>
          </a:p>
          <a:p>
            <a:pPr marL="0" indent="0" algn="ctr" eaLnBrk="1" hangingPunct="1">
              <a:buFontTx/>
              <a:buNone/>
              <a:defRPr/>
            </a:pPr>
            <a:endParaRPr lang="en-US" sz="2800" dirty="0" smtClean="0"/>
          </a:p>
        </p:txBody>
      </p:sp>
      <p:pic>
        <p:nvPicPr>
          <p:cNvPr id="7171" name="Picture 7" descr="http://blog.newsok.com/hiccups/files/2008/12/thermomete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589463"/>
            <a:ext cx="1676400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Buton acțiune: Particularizare 8">
            <a:hlinkClick r:id="rId4" action="ppaction://hlinksldjump" highlightClick="1"/>
          </p:cNvPr>
          <p:cNvSpPr/>
          <p:nvPr/>
        </p:nvSpPr>
        <p:spPr>
          <a:xfrm>
            <a:off x="3851920" y="1412776"/>
            <a:ext cx="5292080" cy="432519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o-RO" sz="2400" b="1" dirty="0">
                <a:solidFill>
                  <a:srgbClr val="FFFFFF"/>
                </a:solidFill>
                <a:latin typeface="Comic Sans MS" pitchFamily="66" charset="0"/>
              </a:rPr>
              <a:t>2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.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Experiment – dilatarea termică </a:t>
            </a:r>
            <a:endParaRPr lang="en-US" sz="2400" b="1" dirty="0" smtClean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4102" name="Dreptunghi 9"/>
          <p:cNvSpPr>
            <a:spLocks noChangeArrowheads="1"/>
          </p:cNvSpPr>
          <p:nvPr/>
        </p:nvSpPr>
        <p:spPr bwMode="auto">
          <a:xfrm>
            <a:off x="3779912" y="0"/>
            <a:ext cx="3491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o-RO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Comic Sans MS" pitchFamily="66" charset="0"/>
              </a:rPr>
              <a:t>CUPRINS</a:t>
            </a:r>
          </a:p>
        </p:txBody>
      </p:sp>
      <p:sp>
        <p:nvSpPr>
          <p:cNvPr id="11" name="Buton acțiune: Particularizare 10">
            <a:hlinkClick r:id="rId5" action="ppaction://hlinksldjump" highlightClick="1"/>
          </p:cNvPr>
          <p:cNvSpPr/>
          <p:nvPr/>
        </p:nvSpPr>
        <p:spPr>
          <a:xfrm>
            <a:off x="3851920" y="2060848"/>
            <a:ext cx="5292080" cy="43187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o-RO" sz="2400" b="1" dirty="0">
                <a:solidFill>
                  <a:srgbClr val="FFFFFF"/>
                </a:solidFill>
                <a:latin typeface="Comic Sans MS" pitchFamily="66" charset="0"/>
              </a:rPr>
              <a:t>3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.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Exemple din viața de zi cu zi</a:t>
            </a:r>
            <a:endParaRPr lang="en-US" sz="2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2" name="Buton acțiune: Particularizare 11">
            <a:hlinkClick r:id="rId6" action="ppaction://hlinksldjump" highlightClick="1"/>
          </p:cNvPr>
          <p:cNvSpPr/>
          <p:nvPr/>
        </p:nvSpPr>
        <p:spPr>
          <a:xfrm>
            <a:off x="3851920" y="3645024"/>
            <a:ext cx="5292080" cy="43269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o-RO" sz="2400" b="1" dirty="0">
                <a:solidFill>
                  <a:srgbClr val="FFFFFF"/>
                </a:solidFill>
                <a:latin typeface="Comic Sans MS" pitchFamily="66" charset="0"/>
              </a:rPr>
              <a:t>5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.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Coeficientul</a:t>
            </a:r>
            <a:r>
              <a:rPr lang="en-US" sz="2400" b="1" dirty="0" smtClean="0">
                <a:latin typeface="Comic Sans MS" pitchFamily="66" charset="0"/>
              </a:rPr>
              <a:t> de </a:t>
            </a:r>
            <a:r>
              <a:rPr lang="en-US" sz="2400" b="1" dirty="0" err="1" smtClean="0">
                <a:latin typeface="Comic Sans MS" pitchFamily="66" charset="0"/>
              </a:rPr>
              <a:t>dilatare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liniarã</a:t>
            </a:r>
            <a:endParaRPr lang="en-US" sz="2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3" name="Buton acțiune: Particularizare 12">
            <a:hlinkClick r:id="rId7" action="ppaction://hlinksldjump" highlightClick="1"/>
          </p:cNvPr>
          <p:cNvSpPr/>
          <p:nvPr/>
        </p:nvSpPr>
        <p:spPr>
          <a:xfrm>
            <a:off x="3851920" y="5013176"/>
            <a:ext cx="5292080" cy="46573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o-RO" sz="2400" b="1" dirty="0">
                <a:solidFill>
                  <a:srgbClr val="FFFFFF"/>
                </a:solidFill>
                <a:latin typeface="Comic Sans MS" pitchFamily="66" charset="0"/>
              </a:rPr>
              <a:t>7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.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A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nomalia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dilat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ă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rii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apei</a:t>
            </a:r>
            <a:endParaRPr lang="en-US" sz="2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4" name="Buton acțiune: Particularizare 13">
            <a:hlinkClick r:id="rId8" action="ppaction://hlinksldjump" highlightClick="1"/>
          </p:cNvPr>
          <p:cNvSpPr/>
          <p:nvPr/>
        </p:nvSpPr>
        <p:spPr>
          <a:xfrm>
            <a:off x="3851920" y="5733256"/>
            <a:ext cx="5292080" cy="431453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o-RO" sz="2400" b="1" dirty="0">
                <a:latin typeface="Comic Sans MS" pitchFamily="66" charset="0"/>
              </a:rPr>
              <a:t>8</a:t>
            </a:r>
            <a:r>
              <a:rPr lang="en-US" sz="2400" b="1" dirty="0" smtClean="0">
                <a:latin typeface="Comic Sans MS" pitchFamily="66" charset="0"/>
              </a:rPr>
              <a:t>.</a:t>
            </a:r>
            <a:r>
              <a:rPr lang="ro-RO" sz="2400" b="1" dirty="0" smtClean="0">
                <a:latin typeface="Comic Sans MS" pitchFamily="66" charset="0"/>
              </a:rPr>
              <a:t> Exerciții interactive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15" name="Buton acțiune: Particularizare 14">
            <a:hlinkClick r:id="rId9" action="ppaction://hlinksldjump" highlightClick="1"/>
          </p:cNvPr>
          <p:cNvSpPr/>
          <p:nvPr/>
        </p:nvSpPr>
        <p:spPr>
          <a:xfrm>
            <a:off x="3851920" y="2708920"/>
            <a:ext cx="5292080" cy="72008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o-RO" sz="2400" b="1" dirty="0" smtClean="0">
                <a:latin typeface="Comic Sans MS" pitchFamily="66" charset="0"/>
              </a:rPr>
              <a:t>4</a:t>
            </a:r>
            <a:r>
              <a:rPr lang="en-US" sz="2400" b="1" dirty="0" smtClean="0">
                <a:latin typeface="Comic Sans MS" pitchFamily="66" charset="0"/>
              </a:rPr>
              <a:t>.</a:t>
            </a:r>
            <a:r>
              <a:rPr lang="ro-RO" sz="2400" b="1" dirty="0" smtClean="0">
                <a:latin typeface="Comic Sans MS" pitchFamily="66" charset="0"/>
              </a:rPr>
              <a:t> 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Experiment – pirometrul cu cadran  - proprietățile dilatării</a:t>
            </a:r>
            <a:r>
              <a:rPr lang="ro-RO" sz="2400" b="1" dirty="0" smtClean="0">
                <a:latin typeface="Comic Sans MS" pitchFamily="66" charset="0"/>
              </a:rPr>
              <a:t> </a:t>
            </a:r>
            <a:endParaRPr lang="en-US" sz="2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7" name="Buton acțiune: Înainte sau Următorul 16">
            <a:hlinkClick r:id="" action="ppaction://hlinkshowjump?jump=nextslide" highlightClick="1"/>
          </p:cNvPr>
          <p:cNvSpPr/>
          <p:nvPr/>
        </p:nvSpPr>
        <p:spPr>
          <a:xfrm>
            <a:off x="7667625" y="0"/>
            <a:ext cx="7921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7180" name="Picture 9" descr="http://www.mcwdn.org/WEATHER/transthermometer_standin.gif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850" y="44450"/>
            <a:ext cx="6508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Buton acțiune: Particularizare 15">
            <a:hlinkClick r:id="rId11" action="ppaction://hlinksldjump" highlightClick="1"/>
          </p:cNvPr>
          <p:cNvSpPr/>
          <p:nvPr/>
        </p:nvSpPr>
        <p:spPr>
          <a:xfrm>
            <a:off x="3851920" y="765175"/>
            <a:ext cx="5292080" cy="431577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charset="0"/>
              <a:buNone/>
              <a:defRPr/>
            </a:pP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1.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Reactualizare</a:t>
            </a:r>
            <a:endParaRPr lang="en-US" sz="2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8" name="Buton acțiune: Particularizare 17">
            <a:hlinkClick r:id="rId12" action="ppaction://hlinksldjump" highlightClick="1"/>
          </p:cNvPr>
          <p:cNvSpPr/>
          <p:nvPr/>
        </p:nvSpPr>
        <p:spPr>
          <a:xfrm>
            <a:off x="3851920" y="4293096"/>
            <a:ext cx="5292080" cy="466676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o-RO" sz="2400" b="1" dirty="0">
                <a:solidFill>
                  <a:srgbClr val="FFFFFF"/>
                </a:solidFill>
                <a:latin typeface="Comic Sans MS" pitchFamily="66" charset="0"/>
              </a:rPr>
              <a:t>6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.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Dilatarea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ro-RO" sz="2400" b="1" dirty="0" err="1" smtClean="0">
                <a:solidFill>
                  <a:srgbClr val="FFFFFF"/>
                </a:solidFill>
                <a:latin typeface="Comic Sans MS" pitchFamily="66" charset="0"/>
              </a:rPr>
              <a:t>lichidel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or</a:t>
            </a:r>
            <a:r>
              <a:rPr lang="ro-RO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si</a:t>
            </a:r>
            <a:r>
              <a:rPr lang="en-US" sz="2400" b="1" dirty="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  <a:latin typeface="Comic Sans MS" pitchFamily="66" charset="0"/>
              </a:rPr>
              <a:t>gazelor</a:t>
            </a:r>
            <a:endParaRPr lang="en-US" sz="2400" b="1" dirty="0">
              <a:solidFill>
                <a:srgbClr val="FFFFFF"/>
              </a:solidFill>
              <a:latin typeface="Comic Sans MS" pitchFamily="66" charset="0"/>
            </a:endParaRPr>
          </a:p>
        </p:txBody>
      </p:sp>
      <p:sp>
        <p:nvSpPr>
          <p:cNvPr id="19" name="Buton acțiune: Particularizare 18">
            <a:hlinkClick r:id="rId13" action="ppaction://hlinksldjump" highlightClick="1"/>
          </p:cNvPr>
          <p:cNvSpPr/>
          <p:nvPr/>
        </p:nvSpPr>
        <p:spPr>
          <a:xfrm>
            <a:off x="3851920" y="6453188"/>
            <a:ext cx="5292080" cy="404812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o-RO" sz="2400" b="1" dirty="0">
                <a:latin typeface="Comic Sans MS" pitchFamily="66" charset="0"/>
              </a:rPr>
              <a:t>9</a:t>
            </a:r>
            <a:r>
              <a:rPr lang="en-US" sz="2400" b="1" dirty="0">
                <a:latin typeface="Comic Sans MS" pitchFamily="66" charset="0"/>
              </a:rPr>
              <a:t>.</a:t>
            </a:r>
            <a:r>
              <a:rPr lang="ro-RO" sz="2400" b="1" dirty="0">
                <a:latin typeface="Comic Sans MS" pitchFamily="66" charset="0"/>
              </a:rPr>
              <a:t>Bibliografie</a:t>
            </a:r>
            <a:endParaRPr lang="en-US" sz="2400" b="1" dirty="0">
              <a:latin typeface="Comic Sans MS" pitchFamily="66" charset="0"/>
            </a:endParaRPr>
          </a:p>
        </p:txBody>
      </p:sp>
      <p:sp>
        <p:nvSpPr>
          <p:cNvPr id="20" name="Dreptunghi 19"/>
          <p:cNvSpPr/>
          <p:nvPr/>
        </p:nvSpPr>
        <p:spPr>
          <a:xfrm>
            <a:off x="0" y="3284538"/>
            <a:ext cx="2555875" cy="12239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sz="2400" dirty="0">
                <a:latin typeface="Comic Sans MS" pitchFamily="66" charset="0"/>
              </a:rPr>
              <a:t>Deschide lecția, sau alege unul dintre capitolele</a:t>
            </a:r>
            <a:endParaRPr lang="en-US" sz="2400" dirty="0">
              <a:latin typeface="Comic Sans MS" pitchFamily="66" charset="0"/>
            </a:endParaRPr>
          </a:p>
        </p:txBody>
      </p:sp>
      <p:cxnSp>
        <p:nvCxnSpPr>
          <p:cNvPr id="22" name="Conector drept cu săgeată 21"/>
          <p:cNvCxnSpPr>
            <a:stCxn id="20" idx="3"/>
            <a:endCxn id="16" idx="2"/>
          </p:cNvCxnSpPr>
          <p:nvPr/>
        </p:nvCxnSpPr>
        <p:spPr>
          <a:xfrm flipV="1">
            <a:off x="2555875" y="980964"/>
            <a:ext cx="1296045" cy="29155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rept cu săgeată 23"/>
          <p:cNvCxnSpPr>
            <a:stCxn id="20" idx="3"/>
            <a:endCxn id="9" idx="2"/>
          </p:cNvCxnSpPr>
          <p:nvPr/>
        </p:nvCxnSpPr>
        <p:spPr>
          <a:xfrm flipV="1">
            <a:off x="2555875" y="1629036"/>
            <a:ext cx="1296045" cy="22674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rept cu săgeată 25"/>
          <p:cNvCxnSpPr>
            <a:stCxn id="20" idx="3"/>
            <a:endCxn id="11" idx="2"/>
          </p:cNvCxnSpPr>
          <p:nvPr/>
        </p:nvCxnSpPr>
        <p:spPr>
          <a:xfrm flipV="1">
            <a:off x="2555875" y="2276785"/>
            <a:ext cx="1296045" cy="16197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rept cu săgeată 27"/>
          <p:cNvCxnSpPr>
            <a:stCxn id="20" idx="3"/>
            <a:endCxn id="15" idx="2"/>
          </p:cNvCxnSpPr>
          <p:nvPr/>
        </p:nvCxnSpPr>
        <p:spPr>
          <a:xfrm flipV="1">
            <a:off x="2555875" y="3068960"/>
            <a:ext cx="1296045" cy="8275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rept cu săgeată 29"/>
          <p:cNvCxnSpPr>
            <a:stCxn id="20" idx="3"/>
            <a:endCxn id="12" idx="2"/>
          </p:cNvCxnSpPr>
          <p:nvPr/>
        </p:nvCxnSpPr>
        <p:spPr>
          <a:xfrm flipV="1">
            <a:off x="2555875" y="3861371"/>
            <a:ext cx="1296045" cy="351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drept cu săgeată 31"/>
          <p:cNvCxnSpPr>
            <a:stCxn id="20" idx="3"/>
            <a:endCxn id="18" idx="2"/>
          </p:cNvCxnSpPr>
          <p:nvPr/>
        </p:nvCxnSpPr>
        <p:spPr>
          <a:xfrm>
            <a:off x="2555875" y="3896519"/>
            <a:ext cx="1296045" cy="6299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drept cu săgeată 33"/>
          <p:cNvCxnSpPr>
            <a:stCxn id="20" idx="3"/>
            <a:endCxn id="13" idx="2"/>
          </p:cNvCxnSpPr>
          <p:nvPr/>
        </p:nvCxnSpPr>
        <p:spPr>
          <a:xfrm>
            <a:off x="2555875" y="3896519"/>
            <a:ext cx="1296045" cy="1349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rept cu săgeată 35"/>
          <p:cNvCxnSpPr>
            <a:stCxn id="20" idx="3"/>
            <a:endCxn id="14" idx="2"/>
          </p:cNvCxnSpPr>
          <p:nvPr/>
        </p:nvCxnSpPr>
        <p:spPr>
          <a:xfrm>
            <a:off x="2555875" y="3896519"/>
            <a:ext cx="1296045" cy="20524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rept cu săgeată 37"/>
          <p:cNvCxnSpPr>
            <a:stCxn id="20" idx="3"/>
            <a:endCxn id="19" idx="2"/>
          </p:cNvCxnSpPr>
          <p:nvPr/>
        </p:nvCxnSpPr>
        <p:spPr>
          <a:xfrm>
            <a:off x="2555875" y="3896519"/>
            <a:ext cx="1296045" cy="2759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Buton acțiune: Înapoi sau Anteriorul 61">
            <a:hlinkClick r:id="" action="ppaction://hlinkshowjump?jump=previousslide" highlightClick="1"/>
          </p:cNvPr>
          <p:cNvSpPr/>
          <p:nvPr/>
        </p:nvSpPr>
        <p:spPr>
          <a:xfrm>
            <a:off x="2267744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ectangle 3"/>
          <p:cNvSpPr txBox="1">
            <a:spLocks noChangeArrowheads="1"/>
          </p:cNvSpPr>
          <p:nvPr/>
        </p:nvSpPr>
        <p:spPr>
          <a:xfrm>
            <a:off x="251521" y="6381328"/>
            <a:ext cx="3384376" cy="476672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Tx/>
              <a:buChar char="•"/>
              <a:tabLst/>
              <a:defRPr/>
            </a:pPr>
            <a:r>
              <a:rPr kumimoji="0" lang="ro-R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Versiune lecție – 3.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3</a:t>
            </a:r>
            <a:r>
              <a:rPr kumimoji="0" lang="ro-R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 L.R 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 idx="4294967295"/>
          </p:nvPr>
        </p:nvSpPr>
        <p:spPr>
          <a:xfrm>
            <a:off x="1331640" y="274638"/>
            <a:ext cx="6192688" cy="642937"/>
          </a:xfrm>
        </p:spPr>
        <p:txBody>
          <a:bodyPr anchorCtr="0"/>
          <a:lstStyle/>
          <a:p>
            <a:pPr eaLnBrk="1" hangingPunct="1">
              <a:defRPr/>
            </a:pPr>
            <a:r>
              <a:rPr lang="en-US" sz="4000" dirty="0" smtClean="0"/>
              <a:t>4</a:t>
            </a:r>
            <a:r>
              <a:rPr lang="ro-RO" sz="4000" dirty="0" smtClean="0"/>
              <a:t>. Dilatarea lichidelor</a:t>
            </a:r>
          </a:p>
        </p:txBody>
      </p:sp>
      <p:sp>
        <p:nvSpPr>
          <p:cNvPr id="77827" name="Text Placeholder 2"/>
          <p:cNvSpPr>
            <a:spLocks noGrp="1"/>
          </p:cNvSpPr>
          <p:nvPr>
            <p:ph type="body" sz="half" idx="4294967295"/>
          </p:nvPr>
        </p:nvSpPr>
        <p:spPr>
          <a:xfrm>
            <a:off x="4067175" y="1412875"/>
            <a:ext cx="5076825" cy="3657600"/>
          </a:xfrm>
        </p:spPr>
        <p:txBody>
          <a:bodyPr/>
          <a:lstStyle/>
          <a:p>
            <a:pPr eaLnBrk="1" hangingPunct="1">
              <a:defRPr/>
            </a:pPr>
            <a:r>
              <a:rPr lang="ro-RO" dirty="0" smtClean="0"/>
              <a:t>Atunci când temperatura crește, lichidul din termometru se dilata </a:t>
            </a:r>
            <a:r>
              <a:rPr lang="ro-RO" smtClean="0"/>
              <a:t>si urcă </a:t>
            </a:r>
            <a:r>
              <a:rPr lang="ro-RO" dirty="0" smtClean="0"/>
              <a:t>in tubul gradat indic</a:t>
            </a:r>
            <a:r>
              <a:rPr lang="en-US" dirty="0" smtClean="0"/>
              <a:t>â</a:t>
            </a:r>
            <a:r>
              <a:rPr lang="ro-RO" dirty="0" err="1" smtClean="0"/>
              <a:t>nd</a:t>
            </a:r>
            <a:r>
              <a:rPr lang="ro-RO" dirty="0" smtClean="0"/>
              <a:t> o temperatura mai ridicata.</a:t>
            </a:r>
          </a:p>
          <a:p>
            <a:pPr eaLnBrk="1" hangingPunct="1">
              <a:defRPr/>
            </a:pPr>
            <a:r>
              <a:rPr lang="ro-RO" dirty="0" smtClean="0"/>
              <a:t>C</a:t>
            </a:r>
            <a:r>
              <a:rPr lang="en-US" dirty="0" smtClean="0"/>
              <a:t>â</a:t>
            </a:r>
            <a:r>
              <a:rPr lang="ro-RO" dirty="0" err="1" smtClean="0"/>
              <a:t>nd</a:t>
            </a:r>
            <a:r>
              <a:rPr lang="ro-RO" dirty="0" smtClean="0"/>
              <a:t> se r</a:t>
            </a:r>
            <a:r>
              <a:rPr lang="en-US" dirty="0" smtClean="0"/>
              <a:t>ã</a:t>
            </a:r>
            <a:r>
              <a:rPr lang="ro-RO" dirty="0" err="1" smtClean="0"/>
              <a:t>ceşte</a:t>
            </a:r>
            <a:r>
              <a:rPr lang="ro-RO" dirty="0" smtClean="0"/>
              <a:t> fluidul se contracta si </a:t>
            </a:r>
            <a:r>
              <a:rPr lang="ro-RO" dirty="0" err="1" smtClean="0"/>
              <a:t>coboara</a:t>
            </a:r>
            <a:r>
              <a:rPr lang="ro-RO" dirty="0" smtClean="0"/>
              <a:t> prin tubul gradat.</a:t>
            </a:r>
          </a:p>
        </p:txBody>
      </p:sp>
      <p:pic>
        <p:nvPicPr>
          <p:cNvPr id="19460" name="Picture 6" descr="Thermomete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288" y="1557338"/>
            <a:ext cx="3673475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Buton acțiune: Înapoi sau Anteriorul 5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463" name="CasetăText 8"/>
          <p:cNvSpPr txBox="1">
            <a:spLocks noChangeArrowheads="1"/>
          </p:cNvSpPr>
          <p:nvPr/>
        </p:nvSpPr>
        <p:spPr bwMode="auto">
          <a:xfrm>
            <a:off x="971104" y="0"/>
            <a:ext cx="576560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20</a:t>
            </a:r>
            <a:endParaRPr lang="en-US" sz="2800" b="1" dirty="0"/>
          </a:p>
        </p:txBody>
      </p:sp>
      <p:sp>
        <p:nvSpPr>
          <p:cNvPr id="9" name="Buton acțiune: Înainte sau Următorul 8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Buton acțiune: Pornire 9">
            <a:hlinkClick r:id="rId3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 idx="4294967295"/>
          </p:nvPr>
        </p:nvSpPr>
        <p:spPr>
          <a:xfrm>
            <a:off x="1403647" y="0"/>
            <a:ext cx="6120681" cy="1143000"/>
          </a:xfrm>
        </p:spPr>
        <p:txBody>
          <a:bodyPr anchorCtr="0"/>
          <a:lstStyle/>
          <a:p>
            <a:pPr eaLnBrk="1" hangingPunct="1">
              <a:defRPr/>
            </a:pPr>
            <a:r>
              <a:rPr lang="en-US" dirty="0" err="1" smtClean="0"/>
              <a:t>Dilatarea</a:t>
            </a:r>
            <a:r>
              <a:rPr lang="en-US" dirty="0" smtClean="0"/>
              <a:t> </a:t>
            </a:r>
            <a:r>
              <a:rPr lang="en-US" dirty="0" err="1" smtClean="0"/>
              <a:t>gazelor</a:t>
            </a:r>
            <a:endParaRPr lang="en-US" dirty="0" smtClean="0"/>
          </a:p>
        </p:txBody>
      </p:sp>
      <p:sp>
        <p:nvSpPr>
          <p:cNvPr id="79875" name="Rectangle 3"/>
          <p:cNvSpPr>
            <a:spLocks noGrp="1"/>
          </p:cNvSpPr>
          <p:nvPr>
            <p:ph type="body" idx="4294967295"/>
          </p:nvPr>
        </p:nvSpPr>
        <p:spPr>
          <a:xfrm>
            <a:off x="0" y="1052513"/>
            <a:ext cx="9144000" cy="5043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err="1" smtClean="0">
                <a:latin typeface="Arial Narrow" pitchFamily="34" charset="0"/>
              </a:rPr>
              <a:t>Luaţi</a:t>
            </a:r>
            <a:r>
              <a:rPr lang="en-US" sz="2800" b="1" dirty="0" smtClean="0">
                <a:latin typeface="Arial Narrow" pitchFamily="34" charset="0"/>
              </a:rPr>
              <a:t> un </a:t>
            </a:r>
            <a:r>
              <a:rPr lang="en-US" sz="2800" b="1" dirty="0" err="1" smtClean="0">
                <a:latin typeface="Arial Narrow" pitchFamily="34" charset="0"/>
              </a:rPr>
              <a:t>balon</a:t>
            </a:r>
            <a:r>
              <a:rPr lang="en-US" sz="2800" b="1" dirty="0" smtClean="0">
                <a:latin typeface="Arial Narrow" pitchFamily="34" charset="0"/>
              </a:rPr>
              <a:t> cu un tub transparent </a:t>
            </a:r>
            <a:r>
              <a:rPr lang="en-US" sz="2800" b="1" dirty="0" err="1" smtClean="0">
                <a:latin typeface="Arial Narrow" pitchFamily="34" charset="0"/>
              </a:rPr>
              <a:t>în</a:t>
            </a:r>
            <a:r>
              <a:rPr lang="en-US" sz="2800" b="1" dirty="0" smtClean="0">
                <a:latin typeface="Arial Narrow" pitchFamily="34" charset="0"/>
              </a:rPr>
              <a:t> el.</a:t>
            </a:r>
            <a:r>
              <a:rPr lang="ro-RO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Puneţi</a:t>
            </a:r>
            <a:r>
              <a:rPr lang="en-US" sz="2800" b="1" dirty="0" smtClean="0">
                <a:latin typeface="Arial Narrow" pitchFamily="34" charset="0"/>
              </a:rPr>
              <a:t> o </a:t>
            </a:r>
            <a:r>
              <a:rPr lang="en-US" sz="2800" b="1" dirty="0" err="1" smtClean="0">
                <a:latin typeface="Arial Narrow" pitchFamily="34" charset="0"/>
              </a:rPr>
              <a:t>picãturã</a:t>
            </a:r>
            <a:r>
              <a:rPr lang="en-US" sz="2800" b="1" dirty="0" smtClean="0">
                <a:latin typeface="Arial Narrow" pitchFamily="34" charset="0"/>
              </a:rPr>
              <a:t> de </a:t>
            </a:r>
            <a:r>
              <a:rPr lang="en-US" sz="2800" b="1" dirty="0" err="1" smtClean="0">
                <a:latin typeface="Arial Narrow" pitchFamily="34" charset="0"/>
              </a:rPr>
              <a:t>lichid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în</a:t>
            </a:r>
            <a:r>
              <a:rPr lang="en-US" sz="2800" b="1" dirty="0" smtClean="0">
                <a:latin typeface="Arial Narrow" pitchFamily="34" charset="0"/>
              </a:rPr>
              <a:t> tub.</a:t>
            </a:r>
            <a:r>
              <a:rPr lang="ro-RO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Încãlziţi</a:t>
            </a:r>
            <a:r>
              <a:rPr lang="en-US" sz="2800" b="1" dirty="0" smtClean="0">
                <a:latin typeface="Arial Narrow" pitchFamily="34" charset="0"/>
              </a:rPr>
              <a:t>-l </a:t>
            </a:r>
            <a:r>
              <a:rPr lang="en-US" sz="2800" b="1" dirty="0" err="1" smtClean="0">
                <a:latin typeface="Arial Narrow" pitchFamily="34" charset="0"/>
              </a:rPr>
              <a:t>si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apoi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lãsaţi</a:t>
            </a:r>
            <a:r>
              <a:rPr lang="en-US" sz="2800" b="1" dirty="0" smtClean="0">
                <a:latin typeface="Arial Narrow" pitchFamily="34" charset="0"/>
              </a:rPr>
              <a:t>-l </a:t>
            </a:r>
            <a:r>
              <a:rPr lang="en-US" sz="2800" b="1" dirty="0" err="1" smtClean="0">
                <a:latin typeface="Arial Narrow" pitchFamily="34" charset="0"/>
              </a:rPr>
              <a:t>sã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rãceascã</a:t>
            </a:r>
            <a:r>
              <a:rPr lang="en-US" sz="2800" b="1" dirty="0" smtClean="0"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err="1" smtClean="0">
                <a:latin typeface="Arial Narrow" pitchFamily="34" charset="0"/>
              </a:rPr>
              <a:t>Observaţi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cã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picãtura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deplaseazã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aproape</a:t>
            </a:r>
            <a:r>
              <a:rPr lang="en-US" sz="2800" b="1" dirty="0" smtClean="0">
                <a:latin typeface="Arial Narrow" pitchFamily="34" charset="0"/>
              </a:rPr>
              <a:t> de </a:t>
            </a:r>
            <a:r>
              <a:rPr lang="en-US" sz="2800" b="1" dirty="0" err="1" smtClean="0">
                <a:latin typeface="Arial Narrow" pitchFamily="34" charset="0"/>
              </a:rPr>
              <a:t>marginea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tubului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când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balonul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este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încãlzit</a:t>
            </a:r>
            <a:r>
              <a:rPr lang="en-US" sz="2800" b="1" dirty="0" smtClean="0">
                <a:latin typeface="Arial Narrow" pitchFamily="34" charset="0"/>
              </a:rPr>
              <a:t>. </a:t>
            </a:r>
            <a:r>
              <a:rPr lang="en-US" sz="2800" b="1" dirty="0" err="1" smtClean="0">
                <a:latin typeface="Arial Narrow" pitchFamily="34" charset="0"/>
              </a:rPr>
              <a:t>Când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rãceşte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picãtura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întoarce</a:t>
            </a:r>
            <a:r>
              <a:rPr lang="en-US" sz="2800" b="1" dirty="0" smtClean="0">
                <a:latin typeface="Arial Narrow" pitchFamily="34" charset="0"/>
              </a:rPr>
              <a:t> la </a:t>
            </a:r>
            <a:r>
              <a:rPr lang="en-US" sz="2800" b="1" dirty="0" err="1" smtClean="0">
                <a:latin typeface="Arial Narrow" pitchFamily="34" charset="0"/>
              </a:rPr>
              <a:t>poziţia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ei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iniţialã</a:t>
            </a:r>
            <a:r>
              <a:rPr lang="en-US" sz="2800" b="1" dirty="0" smtClean="0"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00" b="1" dirty="0" err="1" smtClean="0">
                <a:latin typeface="Arial Narrow" pitchFamily="34" charset="0"/>
              </a:rPr>
              <a:t>Volumul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aerului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creşte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când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este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încãlzit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si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micşoreazã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când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rãceşte</a:t>
            </a:r>
            <a:r>
              <a:rPr lang="en-US" sz="2800" b="1" dirty="0" smtClean="0">
                <a:latin typeface="Arial Narrow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81525"/>
            <a:ext cx="28479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8038" y="4611688"/>
            <a:ext cx="2806700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4638" y="4576763"/>
            <a:ext cx="2519362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Buton acțiune: Înapoi sau Anteriorul 7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9" name="CasetăText 9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2</a:t>
            </a:r>
            <a:r>
              <a:rPr lang="en-US" sz="2800" b="1" dirty="0" smtClean="0"/>
              <a:t>1</a:t>
            </a:r>
            <a:endParaRPr lang="en-US" sz="2800" b="1" dirty="0"/>
          </a:p>
        </p:txBody>
      </p:sp>
      <p:sp>
        <p:nvSpPr>
          <p:cNvPr id="10" name="Buton acțiune: Înainte sau Următorul 9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Buton acțiune: Pornire 10">
            <a:hlinkClick r:id="rId5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3"/>
          <p:cNvSpPr>
            <a:spLocks noGrp="1"/>
          </p:cNvSpPr>
          <p:nvPr>
            <p:ph type="body" sz="half" idx="4294967295"/>
          </p:nvPr>
        </p:nvSpPr>
        <p:spPr>
          <a:xfrm>
            <a:off x="3203575" y="1700808"/>
            <a:ext cx="5940425" cy="46704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err="1" smtClean="0">
                <a:latin typeface="Arial Narrow" pitchFamily="34" charset="0"/>
              </a:rPr>
              <a:t>Dac</a:t>
            </a:r>
            <a:r>
              <a:rPr lang="ro-RO" sz="2800" b="1" dirty="0" smtClean="0">
                <a:latin typeface="Arial Narrow" pitchFamily="34" charset="0"/>
              </a:rPr>
              <a:t>ă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punem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ap</a:t>
            </a:r>
            <a:r>
              <a:rPr lang="ro-RO" sz="2800" b="1" dirty="0" smtClean="0">
                <a:latin typeface="Arial Narrow" pitchFamily="34" charset="0"/>
              </a:rPr>
              <a:t>ă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ro-RO" sz="2800" b="1" dirty="0" smtClean="0">
                <a:latin typeface="Arial Narrow" pitchFamily="34" charset="0"/>
              </a:rPr>
              <a:t>î</a:t>
            </a:r>
            <a:r>
              <a:rPr lang="en-US" sz="2800" b="1" dirty="0" err="1" smtClean="0">
                <a:latin typeface="Arial Narrow" pitchFamily="34" charset="0"/>
              </a:rPr>
              <a:t>ntr</a:t>
            </a:r>
            <a:r>
              <a:rPr lang="en-US" sz="2800" b="1" dirty="0" smtClean="0">
                <a:latin typeface="Arial Narrow" pitchFamily="34" charset="0"/>
              </a:rPr>
              <a:t>-</a:t>
            </a:r>
            <a:r>
              <a:rPr lang="ro-RO" sz="2800" b="1" dirty="0" smtClean="0">
                <a:latin typeface="Arial Narrow" pitchFamily="34" charset="0"/>
              </a:rPr>
              <a:t>o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ro-RO" sz="2800" b="1" dirty="0" smtClean="0">
                <a:latin typeface="Arial Narrow" pitchFamily="34" charset="0"/>
              </a:rPr>
              <a:t>eprubetă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ro-RO" sz="2800" b="1" dirty="0" smtClean="0">
                <a:latin typeface="Arial Narrow" pitchFamily="34" charset="0"/>
              </a:rPr>
              <a:t>ș</a:t>
            </a:r>
            <a:r>
              <a:rPr lang="en-US" sz="2800" b="1" dirty="0" err="1" smtClean="0">
                <a:latin typeface="Arial Narrow" pitchFamily="34" charset="0"/>
              </a:rPr>
              <a:t>i</a:t>
            </a:r>
            <a:r>
              <a:rPr lang="en-US" sz="2800" b="1" dirty="0" smtClean="0">
                <a:latin typeface="Arial Narrow" pitchFamily="34" charset="0"/>
              </a:rPr>
              <a:t> o </a:t>
            </a:r>
            <a:r>
              <a:rPr lang="en-US" sz="2800" b="1" dirty="0" err="1" smtClean="0">
                <a:latin typeface="Arial Narrow" pitchFamily="34" charset="0"/>
              </a:rPr>
              <a:t>încãlzim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vom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observa</a:t>
            </a:r>
            <a:r>
              <a:rPr lang="en-US" sz="2800" b="1" dirty="0" smtClean="0">
                <a:latin typeface="Arial Narrow" pitchFamily="34" charset="0"/>
              </a:rPr>
              <a:t> c</a:t>
            </a:r>
            <a:r>
              <a:rPr lang="ro-RO" sz="2800" b="1" dirty="0" smtClean="0">
                <a:latin typeface="Arial Narrow" pitchFamily="34" charset="0"/>
              </a:rPr>
              <a:t>ș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nivelul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apei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creşte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puţin</a:t>
            </a:r>
            <a:r>
              <a:rPr lang="en-US" sz="2800" b="1" dirty="0" smtClean="0">
                <a:latin typeface="Arial Narrow" pitchFamily="34" charset="0"/>
              </a:rPr>
              <a:t>.</a:t>
            </a:r>
            <a:r>
              <a:rPr lang="ro-RO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Daca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ro-RO" sz="2800" b="1" dirty="0" smtClean="0">
                <a:latin typeface="Arial Narrow" pitchFamily="34" charset="0"/>
              </a:rPr>
              <a:t>o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vom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lãsa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sã</a:t>
            </a:r>
            <a:r>
              <a:rPr lang="en-US" sz="2800" b="1" dirty="0" smtClean="0">
                <a:latin typeface="Arial Narrow" pitchFamily="34" charset="0"/>
              </a:rPr>
              <a:t> se </a:t>
            </a:r>
            <a:r>
              <a:rPr lang="en-US" sz="2800" b="1" dirty="0" err="1" smtClean="0">
                <a:latin typeface="Arial Narrow" pitchFamily="34" charset="0"/>
              </a:rPr>
              <a:t>rãceascã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nivelul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apei</a:t>
            </a:r>
            <a:r>
              <a:rPr lang="en-US" sz="2800" b="1" dirty="0" smtClean="0">
                <a:latin typeface="Arial Narrow" pitchFamily="34" charset="0"/>
              </a:rPr>
              <a:t> </a:t>
            </a:r>
            <a:r>
              <a:rPr lang="en-US" sz="2800" b="1" dirty="0" err="1" smtClean="0">
                <a:latin typeface="Arial Narrow" pitchFamily="34" charset="0"/>
              </a:rPr>
              <a:t>scade</a:t>
            </a:r>
            <a:r>
              <a:rPr lang="en-US" sz="2800" b="1" dirty="0" smtClean="0">
                <a:latin typeface="Arial Narrow" pitchFamily="34" charset="0"/>
              </a:rPr>
              <a:t>.</a:t>
            </a:r>
          </a:p>
          <a:p>
            <a:pPr eaLnBrk="1" hangingPunct="1">
              <a:defRPr/>
            </a:pPr>
            <a:r>
              <a:rPr lang="ro-RO" sz="2800" b="1" dirty="0" smtClean="0">
                <a:latin typeface="Arial Narrow" pitchFamily="34" charset="0"/>
              </a:rPr>
              <a:t>Daca apa va </a:t>
            </a:r>
            <a:r>
              <a:rPr lang="en-US" sz="2800" b="1" dirty="0" smtClean="0">
                <a:latin typeface="Arial Narrow" pitchFamily="34" charset="0"/>
              </a:rPr>
              <a:t>î</a:t>
            </a:r>
            <a:r>
              <a:rPr lang="ro-RO" sz="2800" b="1" dirty="0" err="1" smtClean="0">
                <a:latin typeface="Arial Narrow" pitchFamily="34" charset="0"/>
              </a:rPr>
              <a:t>ngheţa</a:t>
            </a:r>
            <a:r>
              <a:rPr lang="ro-RO" sz="2800" b="1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, </a:t>
            </a:r>
            <a:r>
              <a:rPr lang="ro-RO" sz="2800" b="1" dirty="0" smtClean="0">
                <a:latin typeface="Arial Narrow" pitchFamily="34" charset="0"/>
              </a:rPr>
              <a:t>volumul va creşte și gheaţa </a:t>
            </a:r>
            <a:r>
              <a:rPr lang="en-US" sz="2800" b="1" dirty="0" smtClean="0">
                <a:latin typeface="Arial Narrow" pitchFamily="34" charset="0"/>
              </a:rPr>
              <a:t>are </a:t>
            </a:r>
            <a:r>
              <a:rPr lang="ro-RO" sz="2800" b="1" dirty="0" smtClean="0">
                <a:latin typeface="Arial Narrow" pitchFamily="34" charset="0"/>
              </a:rPr>
              <a:t>densitatea mai mic</a:t>
            </a:r>
            <a:r>
              <a:rPr lang="en-US" sz="2800" b="1" dirty="0" smtClean="0">
                <a:latin typeface="Arial Narrow" pitchFamily="34" charset="0"/>
              </a:rPr>
              <a:t>ã</a:t>
            </a:r>
            <a:r>
              <a:rPr lang="ro-RO" sz="2800" b="1" dirty="0" smtClean="0">
                <a:latin typeface="Arial Narrow" pitchFamily="34" charset="0"/>
              </a:rPr>
              <a:t> dec</a:t>
            </a:r>
            <a:r>
              <a:rPr lang="en-US" sz="2800" b="1" dirty="0" smtClean="0">
                <a:latin typeface="Arial Narrow" pitchFamily="34" charset="0"/>
              </a:rPr>
              <a:t>â</a:t>
            </a:r>
            <a:r>
              <a:rPr lang="ro-RO" sz="2800" b="1" dirty="0" smtClean="0">
                <a:latin typeface="Arial Narrow" pitchFamily="34" charset="0"/>
              </a:rPr>
              <a:t>t a apei.</a:t>
            </a:r>
          </a:p>
          <a:p>
            <a:pPr eaLnBrk="1" hangingPunct="1">
              <a:defRPr/>
            </a:pPr>
            <a:r>
              <a:rPr lang="ro-RO" sz="2800" b="1" dirty="0" smtClean="0">
                <a:latin typeface="Arial Narrow" pitchFamily="34" charset="0"/>
              </a:rPr>
              <a:t>Această anomalie</a:t>
            </a:r>
            <a:r>
              <a:rPr lang="en-US" sz="2800" b="1" dirty="0" smtClean="0">
                <a:latin typeface="Arial Narrow" pitchFamily="34" charset="0"/>
              </a:rPr>
              <a:t> a </a:t>
            </a:r>
            <a:r>
              <a:rPr lang="en-US" sz="2800" b="1" dirty="0" err="1" smtClean="0">
                <a:latin typeface="Arial Narrow" pitchFamily="34" charset="0"/>
              </a:rPr>
              <a:t>apei</a:t>
            </a:r>
            <a:r>
              <a:rPr lang="ro-RO" sz="2800" b="1" dirty="0" smtClean="0">
                <a:latin typeface="Arial Narrow" pitchFamily="34" charset="0"/>
              </a:rPr>
              <a:t> se </a:t>
            </a:r>
            <a:r>
              <a:rPr lang="ro-RO" sz="2800" b="1" dirty="0" err="1" smtClean="0">
                <a:latin typeface="Arial Narrow" pitchFamily="34" charset="0"/>
              </a:rPr>
              <a:t>ma</a:t>
            </a:r>
            <a:r>
              <a:rPr lang="en-US" sz="2800" b="1" dirty="0" err="1" smtClean="0">
                <a:latin typeface="Arial Narrow" pitchFamily="34" charset="0"/>
              </a:rPr>
              <a:t>ni</a:t>
            </a:r>
            <a:r>
              <a:rPr lang="ro-RO" sz="2800" b="1" dirty="0" smtClean="0">
                <a:latin typeface="Arial Narrow" pitchFamily="34" charset="0"/>
              </a:rPr>
              <a:t>festă în intervalul  </a:t>
            </a:r>
            <a:r>
              <a:rPr lang="en-US" sz="2800" b="1" dirty="0" smtClean="0">
                <a:latin typeface="Arial Narrow" pitchFamily="34" charset="0"/>
              </a:rPr>
              <a:t>[ </a:t>
            </a:r>
            <a:r>
              <a:rPr lang="ro-RO" sz="2800" b="1" dirty="0" smtClean="0">
                <a:latin typeface="Arial Narrow" pitchFamily="34" charset="0"/>
              </a:rPr>
              <a:t>0</a:t>
            </a:r>
            <a:r>
              <a:rPr lang="en-US" sz="2800" b="1" dirty="0" smtClean="0">
                <a:latin typeface="Arial Narrow" pitchFamily="34" charset="0"/>
              </a:rPr>
              <a:t> °C</a:t>
            </a:r>
            <a:r>
              <a:rPr lang="ro-RO" sz="2800" b="1" dirty="0" smtClean="0">
                <a:latin typeface="Arial Narrow" pitchFamily="34" charset="0"/>
              </a:rPr>
              <a:t> </a:t>
            </a:r>
            <a:r>
              <a:rPr lang="en-US" sz="2800" b="1" dirty="0" smtClean="0">
                <a:latin typeface="Arial Narrow" pitchFamily="34" charset="0"/>
              </a:rPr>
              <a:t>; 4 °C ]</a:t>
            </a:r>
          </a:p>
          <a:p>
            <a:pPr eaLnBrk="1" hangingPunct="1">
              <a:defRPr/>
            </a:pPr>
            <a:r>
              <a:rPr lang="ro-RO" sz="2800" b="1" dirty="0" smtClean="0">
                <a:latin typeface="Arial Narrow" pitchFamily="34" charset="0"/>
              </a:rPr>
              <a:t>Densitatea maxima a apei se obţine la temperatura de 4⁰C.</a:t>
            </a:r>
          </a:p>
          <a:p>
            <a:pPr eaLnBrk="1" hangingPunct="1">
              <a:defRPr/>
            </a:pP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21507" name="Picture 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33375"/>
            <a:ext cx="3286125" cy="6524625"/>
          </a:xfrm>
          <a:noFill/>
        </p:spPr>
      </p:pic>
      <p:sp>
        <p:nvSpPr>
          <p:cNvPr id="78852" name="Rectangle 2"/>
          <p:cNvSpPr>
            <a:spLocks noGrp="1"/>
          </p:cNvSpPr>
          <p:nvPr>
            <p:ph type="title" idx="4294967295"/>
          </p:nvPr>
        </p:nvSpPr>
        <p:spPr>
          <a:xfrm>
            <a:off x="3203575" y="620713"/>
            <a:ext cx="5940425" cy="936625"/>
          </a:xfrm>
        </p:spPr>
        <p:txBody>
          <a:bodyPr anchorCtr="0"/>
          <a:lstStyle/>
          <a:p>
            <a:pPr eaLnBrk="1" hangingPunct="1">
              <a:defRPr/>
            </a:pPr>
            <a:r>
              <a:rPr lang="ro-RO" dirty="0" smtClean="0"/>
              <a:t>Anomalia d</a:t>
            </a:r>
            <a:r>
              <a:rPr lang="en-US" dirty="0" err="1" smtClean="0"/>
              <a:t>ilat</a:t>
            </a:r>
            <a:r>
              <a:rPr lang="ro-RO" dirty="0" smtClean="0"/>
              <a:t>ă</a:t>
            </a:r>
            <a:r>
              <a:rPr lang="en-US" dirty="0" smtClean="0"/>
              <a:t>r</a:t>
            </a:r>
            <a:r>
              <a:rPr lang="ro-RO" dirty="0" smtClean="0"/>
              <a:t>ii apei</a:t>
            </a:r>
            <a:endParaRPr lang="en-US" dirty="0" smtClean="0"/>
          </a:p>
        </p:txBody>
      </p:sp>
      <p:sp>
        <p:nvSpPr>
          <p:cNvPr id="21509" name="CasetăText 4"/>
          <p:cNvSpPr txBox="1">
            <a:spLocks noChangeArrowheads="1"/>
          </p:cNvSpPr>
          <p:nvPr/>
        </p:nvSpPr>
        <p:spPr bwMode="auto">
          <a:xfrm>
            <a:off x="539750" y="6165850"/>
            <a:ext cx="28733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chemeClr val="bg2"/>
                </a:solidFill>
              </a:rPr>
              <a:t>,</a:t>
            </a:r>
          </a:p>
        </p:txBody>
      </p:sp>
      <p:sp>
        <p:nvSpPr>
          <p:cNvPr id="7" name="Buton acțiune: Înapoi sau Anteriorul 6">
            <a:hlinkClick r:id="" action="ppaction://hlinkshowjump?jump=previousslide" highlightClick="1"/>
          </p:cNvPr>
          <p:cNvSpPr/>
          <p:nvPr/>
        </p:nvSpPr>
        <p:spPr>
          <a:xfrm>
            <a:off x="0" y="1"/>
            <a:ext cx="792163" cy="4766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512" name="CasetăText 8"/>
          <p:cNvSpPr txBox="1">
            <a:spLocks noChangeArrowheads="1"/>
          </p:cNvSpPr>
          <p:nvPr/>
        </p:nvSpPr>
        <p:spPr bwMode="auto">
          <a:xfrm>
            <a:off x="971600" y="0"/>
            <a:ext cx="576064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22</a:t>
            </a:r>
            <a:endParaRPr lang="en-US" sz="2800" b="1" dirty="0"/>
          </a:p>
        </p:txBody>
      </p:sp>
      <p:sp>
        <p:nvSpPr>
          <p:cNvPr id="9" name="Buton acțiune: Înainte sau Următorul 8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Buton acțiune: Pornire 9">
            <a:hlinkClick r:id="rId3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Substituent conținut 2"/>
          <p:cNvSpPr>
            <a:spLocks noGrp="1"/>
          </p:cNvSpPr>
          <p:nvPr>
            <p:ph idx="4294967295"/>
          </p:nvPr>
        </p:nvSpPr>
        <p:spPr>
          <a:xfrm>
            <a:off x="251520" y="764704"/>
            <a:ext cx="8497888" cy="6477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/>
              <a:t> </a:t>
            </a:r>
            <a:r>
              <a:rPr lang="ro-RO" b="1" dirty="0" smtClean="0">
                <a:latin typeface="Arial" pitchFamily="34" charset="0"/>
              </a:rPr>
              <a:t>1.</a:t>
            </a:r>
            <a:r>
              <a:rPr lang="en-US" b="1" dirty="0" smtClean="0">
                <a:latin typeface="Arial" pitchFamily="34" charset="0"/>
              </a:rPr>
              <a:t> </a:t>
            </a:r>
            <a:r>
              <a:rPr lang="ro-RO" b="1" dirty="0" smtClean="0">
                <a:latin typeface="Arial" pitchFamily="34" charset="0"/>
              </a:rPr>
              <a:t>Dilatarea termică se măsoară cu :</a:t>
            </a:r>
            <a:endParaRPr lang="en-US" b="1" dirty="0" smtClean="0">
              <a:latin typeface="Arial" pitchFamily="34" charset="0"/>
            </a:endParaRPr>
          </a:p>
        </p:txBody>
      </p:sp>
      <p:sp>
        <p:nvSpPr>
          <p:cNvPr id="717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348038" y="1340768"/>
            <a:ext cx="2514600" cy="119447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dirty="0" smtClean="0">
                <a:latin typeface="Comic Sans MS" pitchFamily="66" charset="0"/>
              </a:rPr>
              <a:t>Pirometrul </a:t>
            </a:r>
          </a:p>
          <a:p>
            <a:pPr algn="ctr"/>
            <a:r>
              <a:rPr lang="ro-RO" sz="3200" dirty="0" smtClean="0">
                <a:latin typeface="Comic Sans MS" pitchFamily="66" charset="0"/>
              </a:rPr>
              <a:t>cu cadran</a:t>
            </a:r>
            <a:endParaRPr lang="ro-RO" sz="3200" dirty="0">
              <a:latin typeface="Comic Sans MS" pitchFamily="66" charset="0"/>
            </a:endParaRPr>
          </a:p>
        </p:txBody>
      </p:sp>
      <p:sp>
        <p:nvSpPr>
          <p:cNvPr id="7175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3850" y="1340768"/>
            <a:ext cx="2514600" cy="119447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dirty="0">
                <a:latin typeface="Comic Sans MS" pitchFamily="66" charset="0"/>
              </a:rPr>
              <a:t>Termometrul</a:t>
            </a:r>
          </a:p>
        </p:txBody>
      </p:sp>
      <p:sp>
        <p:nvSpPr>
          <p:cNvPr id="717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72225" y="1340768"/>
            <a:ext cx="2568575" cy="119923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dirty="0">
                <a:latin typeface="Comic Sans MS" pitchFamily="66" charset="0"/>
              </a:rPr>
              <a:t>Dinamometrul</a:t>
            </a:r>
          </a:p>
        </p:txBody>
      </p:sp>
      <p:sp>
        <p:nvSpPr>
          <p:cNvPr id="30727" name="WordArt 13"/>
          <p:cNvSpPr>
            <a:spLocks noChangeArrowheads="1" noChangeShapeType="1" noTextEdit="1"/>
          </p:cNvSpPr>
          <p:nvPr/>
        </p:nvSpPr>
        <p:spPr bwMode="auto">
          <a:xfrm>
            <a:off x="2627784" y="0"/>
            <a:ext cx="42291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sz="3600" kern="10" spc="-36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Întrebări și răspunsuri</a:t>
            </a:r>
            <a:endParaRPr lang="en-US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Arial"/>
              <a:cs typeface="Arial"/>
            </a:endParaRPr>
          </a:p>
        </p:txBody>
      </p:sp>
      <p:sp>
        <p:nvSpPr>
          <p:cNvPr id="16" name="Explicaţie nor 15"/>
          <p:cNvSpPr/>
          <p:nvPr/>
        </p:nvSpPr>
        <p:spPr>
          <a:xfrm>
            <a:off x="3276600" y="2565400"/>
            <a:ext cx="2438400" cy="1008063"/>
          </a:xfrm>
          <a:prstGeom prst="cloudCallout">
            <a:avLst>
              <a:gd name="adj1" fmla="val -29112"/>
              <a:gd name="adj2" fmla="val -74212"/>
            </a:avLst>
          </a:prstGeom>
          <a:solidFill>
            <a:schemeClr val="accent6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chemeClr val="tx1"/>
                </a:solidFill>
                <a:latin typeface="Comic Sans MS" pitchFamily="66" charset="0"/>
              </a:rPr>
              <a:t>Corect</a:t>
            </a:r>
            <a:endParaRPr lang="en-US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7" name="Explicaţie nor 16"/>
          <p:cNvSpPr/>
          <p:nvPr/>
        </p:nvSpPr>
        <p:spPr>
          <a:xfrm>
            <a:off x="323850" y="2565400"/>
            <a:ext cx="2286000" cy="1079500"/>
          </a:xfrm>
          <a:prstGeom prst="cloudCallout">
            <a:avLst>
              <a:gd name="adj1" fmla="val -24989"/>
              <a:gd name="adj2" fmla="val -63994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B050"/>
                </a:solidFill>
                <a:latin typeface="Comic Sans MS" pitchFamily="66" charset="0"/>
              </a:rPr>
              <a:t>Greşit</a:t>
            </a:r>
            <a:endParaRPr lang="en-US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18" name="Explicaţie nor 17"/>
          <p:cNvSpPr/>
          <p:nvPr/>
        </p:nvSpPr>
        <p:spPr>
          <a:xfrm>
            <a:off x="6443663" y="2565400"/>
            <a:ext cx="2209800" cy="1008063"/>
          </a:xfrm>
          <a:prstGeom prst="cloudCallout">
            <a:avLst>
              <a:gd name="adj1" fmla="val -41254"/>
              <a:gd name="adj2" fmla="val -69498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00B050"/>
                </a:solidFill>
                <a:latin typeface="Comic Sans MS" pitchFamily="66" charset="0"/>
              </a:rPr>
              <a:t>Greşit</a:t>
            </a:r>
            <a:endParaRPr lang="en-US" sz="3200" dirty="0">
              <a:solidFill>
                <a:srgbClr val="00B050"/>
              </a:solidFill>
              <a:latin typeface="Comic Sans MS" pitchFamily="66" charset="0"/>
            </a:endParaRPr>
          </a:p>
        </p:txBody>
      </p:sp>
      <p:sp>
        <p:nvSpPr>
          <p:cNvPr id="30734" name="CasetăText 25"/>
          <p:cNvSpPr txBox="1">
            <a:spLocks noChangeArrowheads="1"/>
          </p:cNvSpPr>
          <p:nvPr/>
        </p:nvSpPr>
        <p:spPr bwMode="auto">
          <a:xfrm>
            <a:off x="1043608" y="0"/>
            <a:ext cx="649288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2</a:t>
            </a:r>
            <a:r>
              <a:rPr lang="ro-RO" sz="2800" b="1" dirty="0" smtClean="0"/>
              <a:t>3</a:t>
            </a:r>
            <a:endParaRPr lang="en-US" sz="2800" b="1" dirty="0"/>
          </a:p>
        </p:txBody>
      </p:sp>
      <p:sp>
        <p:nvSpPr>
          <p:cNvPr id="19" name="Buton acțiune: Înapoi sau Anteriorul 1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Buton acțiune: Înainte sau Următorul 19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" name="Imagine 14" descr="Clip_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717032"/>
            <a:ext cx="5249289" cy="3140968"/>
          </a:xfrm>
          <a:prstGeom prst="rect">
            <a:avLst/>
          </a:prstGeom>
        </p:spPr>
      </p:pic>
      <p:sp>
        <p:nvSpPr>
          <p:cNvPr id="21" name="Buton acțiune: Pornire 20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WordArt 13"/>
          <p:cNvSpPr>
            <a:spLocks noChangeArrowheads="1" noChangeShapeType="1" noTextEdit="1"/>
          </p:cNvSpPr>
          <p:nvPr/>
        </p:nvSpPr>
        <p:spPr bwMode="auto">
          <a:xfrm>
            <a:off x="2819400" y="457200"/>
            <a:ext cx="4229100" cy="6572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vi-VN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Arial"/>
                <a:cs typeface="Arial"/>
              </a:rPr>
              <a:t>Întrebări și răspunsuri</a:t>
            </a:r>
            <a:endParaRPr lang="en-US" sz="3600" kern="10" spc="-36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Arial"/>
              <a:cs typeface="Arial"/>
            </a:endParaRPr>
          </a:p>
        </p:txBody>
      </p:sp>
      <p:sp>
        <p:nvSpPr>
          <p:cNvPr id="31748" name="Text Box 14"/>
          <p:cNvSpPr txBox="1">
            <a:spLocks noChangeArrowheads="1"/>
          </p:cNvSpPr>
          <p:nvPr/>
        </p:nvSpPr>
        <p:spPr bwMode="auto">
          <a:xfrm>
            <a:off x="250825" y="2205038"/>
            <a:ext cx="8893175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o-RO" sz="3200">
                <a:latin typeface="Comic Sans MS" pitchFamily="66" charset="0"/>
              </a:rPr>
              <a:t>2.Atunci c</a:t>
            </a:r>
            <a:r>
              <a:rPr lang="en-US" sz="3200">
                <a:latin typeface="Comic Sans MS" pitchFamily="66" charset="0"/>
              </a:rPr>
              <a:t>â</a:t>
            </a:r>
            <a:r>
              <a:rPr lang="ro-RO" sz="3200">
                <a:latin typeface="Comic Sans MS" pitchFamily="66" charset="0"/>
              </a:rPr>
              <a:t>nd temperatura crește,</a:t>
            </a:r>
            <a:r>
              <a:rPr lang="en-US" sz="3200">
                <a:latin typeface="Comic Sans MS" pitchFamily="66" charset="0"/>
              </a:rPr>
              <a:t> </a:t>
            </a:r>
            <a:r>
              <a:rPr lang="ro-RO" sz="3200">
                <a:latin typeface="Comic Sans MS" pitchFamily="66" charset="0"/>
              </a:rPr>
              <a:t>majoritatea corpurilor (cu excepția situației la tempetarura de solidificare a apei, fontei topite, bismutului, etc)</a:t>
            </a:r>
          </a:p>
        </p:txBody>
      </p:sp>
      <p:sp>
        <p:nvSpPr>
          <p:cNvPr id="7189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0825" y="4724400"/>
            <a:ext cx="2133600" cy="609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>
                <a:latin typeface="Comic Sans MS" pitchFamily="66" charset="0"/>
              </a:rPr>
              <a:t>Dilată</a:t>
            </a:r>
          </a:p>
        </p:txBody>
      </p:sp>
      <p:sp>
        <p:nvSpPr>
          <p:cNvPr id="7190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03575" y="4652963"/>
            <a:ext cx="2133600" cy="609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>
                <a:latin typeface="Comic Sans MS" pitchFamily="66" charset="0"/>
              </a:rPr>
              <a:t>Contractă</a:t>
            </a:r>
          </a:p>
        </p:txBody>
      </p:sp>
      <p:sp>
        <p:nvSpPr>
          <p:cNvPr id="19" name="Inimă 18"/>
          <p:cNvSpPr/>
          <p:nvPr/>
        </p:nvSpPr>
        <p:spPr>
          <a:xfrm>
            <a:off x="395536" y="5397029"/>
            <a:ext cx="1800200" cy="1200323"/>
          </a:xfrm>
          <a:prstGeom prst="heart">
            <a:avLst/>
          </a:prstGeom>
          <a:solidFill>
            <a:schemeClr val="accent6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Arial Narrow" pitchFamily="34" charset="0"/>
              </a:rPr>
              <a:t>Corect</a:t>
            </a:r>
            <a:endParaRPr lang="en-US" sz="28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0" name="Inimă 19"/>
          <p:cNvSpPr/>
          <p:nvPr/>
        </p:nvSpPr>
        <p:spPr>
          <a:xfrm>
            <a:off x="3419872" y="5373216"/>
            <a:ext cx="1584176" cy="1484784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C00000"/>
                </a:solidFill>
                <a:latin typeface="Arial Narrow" pitchFamily="34" charset="0"/>
              </a:rPr>
              <a:t>Gresit</a:t>
            </a:r>
            <a:endParaRPr lang="en-US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3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227763" y="4652963"/>
            <a:ext cx="2638425" cy="609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latin typeface="Comic Sans MS" pitchFamily="66" charset="0"/>
              </a:rPr>
              <a:t>Rãmâne la fel</a:t>
            </a:r>
            <a:endParaRPr lang="ro-RO" sz="3200">
              <a:latin typeface="Comic Sans MS" pitchFamily="66" charset="0"/>
            </a:endParaRPr>
          </a:p>
        </p:txBody>
      </p:sp>
      <p:sp>
        <p:nvSpPr>
          <p:cNvPr id="24" name="Inimă 23"/>
          <p:cNvSpPr/>
          <p:nvPr/>
        </p:nvSpPr>
        <p:spPr>
          <a:xfrm>
            <a:off x="6732240" y="5373216"/>
            <a:ext cx="1584176" cy="1484784"/>
          </a:xfrm>
          <a:prstGeom prst="hear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rgbClr val="C00000"/>
                </a:solidFill>
                <a:latin typeface="Arial Narrow" pitchFamily="34" charset="0"/>
              </a:rPr>
              <a:t>Gresit</a:t>
            </a:r>
            <a:endParaRPr lang="en-US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31764" name="CasetăText 25"/>
          <p:cNvSpPr txBox="1">
            <a:spLocks noChangeArrowheads="1"/>
          </p:cNvSpPr>
          <p:nvPr/>
        </p:nvSpPr>
        <p:spPr bwMode="auto">
          <a:xfrm>
            <a:off x="971600" y="0"/>
            <a:ext cx="649288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24</a:t>
            </a:r>
            <a:endParaRPr lang="en-US" sz="2800" b="1" dirty="0"/>
          </a:p>
        </p:txBody>
      </p:sp>
      <p:sp>
        <p:nvSpPr>
          <p:cNvPr id="15" name="Buton acțiune: Înapoi sau Anteriorul 14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Buton acțiune: Înainte sau Următorul 15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Buton acțiune: Pornire 13">
            <a:hlinkClick r:id="rId3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1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9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ubstituent conținut 2"/>
          <p:cNvSpPr>
            <a:spLocks noGrp="1"/>
          </p:cNvSpPr>
          <p:nvPr>
            <p:ph idx="4294967295"/>
          </p:nvPr>
        </p:nvSpPr>
        <p:spPr>
          <a:xfrm>
            <a:off x="395288" y="47625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ro-RO" b="1" dirty="0" smtClean="0"/>
              <a:t>3.</a:t>
            </a:r>
            <a:r>
              <a:rPr lang="en-US" b="1" dirty="0" smtClean="0"/>
              <a:t> </a:t>
            </a:r>
            <a:r>
              <a:rPr lang="ro-RO" b="1" dirty="0" smtClean="0"/>
              <a:t>Atunci c</a:t>
            </a:r>
            <a:r>
              <a:rPr lang="en-US" b="1" dirty="0" smtClean="0"/>
              <a:t>â</a:t>
            </a:r>
            <a:r>
              <a:rPr lang="ro-RO" b="1" dirty="0" err="1" smtClean="0"/>
              <a:t>nd</a:t>
            </a:r>
            <a:r>
              <a:rPr lang="ro-RO" b="1" dirty="0" smtClean="0"/>
              <a:t> </a:t>
            </a:r>
            <a:r>
              <a:rPr lang="en-US" b="1" dirty="0" err="1" smtClean="0"/>
              <a:t>îngheaţã</a:t>
            </a:r>
            <a:r>
              <a:rPr lang="ro-RO" b="1" dirty="0" smtClean="0"/>
              <a:t>,</a:t>
            </a:r>
            <a:r>
              <a:rPr lang="en-US" b="1" dirty="0" smtClean="0"/>
              <a:t>  </a:t>
            </a:r>
            <a:r>
              <a:rPr lang="ro-RO" b="1" dirty="0" err="1" smtClean="0"/>
              <a:t>lichidel</a:t>
            </a:r>
            <a:r>
              <a:rPr lang="en-US" b="1" dirty="0" smtClean="0"/>
              <a:t>e</a:t>
            </a:r>
            <a:r>
              <a:rPr lang="ro-RO" b="1" dirty="0" smtClean="0"/>
              <a:t> </a:t>
            </a:r>
            <a:r>
              <a:rPr lang="en-US" b="1" dirty="0" smtClean="0"/>
              <a:t> </a:t>
            </a:r>
            <a:r>
              <a:rPr lang="ro-RO" b="1" dirty="0" smtClean="0"/>
              <a:t>se:</a:t>
            </a:r>
          </a:p>
          <a:p>
            <a:pPr eaLnBrk="1" hangingPunct="1">
              <a:defRPr/>
            </a:pPr>
            <a:endParaRPr lang="en-US" dirty="0" smtClean="0"/>
          </a:p>
        </p:txBody>
      </p:sp>
      <p:sp>
        <p:nvSpPr>
          <p:cNvPr id="24579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9388" y="1052513"/>
            <a:ext cx="1512887" cy="457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b="1">
                <a:latin typeface="Comic Sans MS" pitchFamily="66" charset="0"/>
              </a:rPr>
              <a:t>Dilată</a:t>
            </a:r>
          </a:p>
        </p:txBody>
      </p:sp>
      <p:sp>
        <p:nvSpPr>
          <p:cNvPr id="24580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95513" y="1052513"/>
            <a:ext cx="2133600" cy="457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b="1">
                <a:latin typeface="Comic Sans MS" pitchFamily="66" charset="0"/>
              </a:rPr>
              <a:t>Contractă</a:t>
            </a:r>
          </a:p>
        </p:txBody>
      </p:sp>
      <p:sp>
        <p:nvSpPr>
          <p:cNvPr id="13" name="Stea cu 7 colţuri 12"/>
          <p:cNvSpPr/>
          <p:nvPr/>
        </p:nvSpPr>
        <p:spPr>
          <a:xfrm>
            <a:off x="0" y="1557338"/>
            <a:ext cx="1676400" cy="1371600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 Narrow" pitchFamily="34" charset="0"/>
              </a:rPr>
              <a:t>Greşit</a:t>
            </a:r>
            <a:endParaRPr lang="en-US" sz="24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4" name="Explozie 2 13"/>
          <p:cNvSpPr/>
          <p:nvPr/>
        </p:nvSpPr>
        <p:spPr>
          <a:xfrm>
            <a:off x="2195513" y="1557338"/>
            <a:ext cx="2133600" cy="14478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chemeClr val="tx1"/>
                </a:solidFill>
                <a:latin typeface="Arial Narrow" pitchFamily="34" charset="0"/>
              </a:rPr>
              <a:t>Greşit</a:t>
            </a:r>
            <a:endParaRPr lang="en-US" sz="24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8" name="Buton acțiune: Înapoi sau Anteriorul 7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47667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85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859338" y="1052513"/>
            <a:ext cx="4284662" cy="4572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>
                <a:latin typeface="Comic Sans MS" pitchFamily="66" charset="0"/>
              </a:rPr>
              <a:t>Depinde de substanţã</a:t>
            </a:r>
            <a:endParaRPr lang="ro-RO" sz="3200" b="1">
              <a:latin typeface="Comic Sans MS" pitchFamily="66" charset="0"/>
            </a:endParaRPr>
          </a:p>
        </p:txBody>
      </p:sp>
      <p:sp>
        <p:nvSpPr>
          <p:cNvPr id="11" name="Explozie 2 10"/>
          <p:cNvSpPr/>
          <p:nvPr/>
        </p:nvSpPr>
        <p:spPr>
          <a:xfrm>
            <a:off x="4572000" y="1484313"/>
            <a:ext cx="4572000" cy="22320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Corect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.</a:t>
            </a:r>
          </a:p>
          <a:p>
            <a:pPr algn="ctr">
              <a:defRPr/>
            </a:pP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Dar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justificã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omic Sans MS" pitchFamily="66" charset="0"/>
              </a:rPr>
              <a:t>rãspunsul</a:t>
            </a:r>
            <a:r>
              <a:rPr lang="en-US" sz="2400" b="1" dirty="0">
                <a:solidFill>
                  <a:srgbClr val="FFFF00"/>
                </a:solidFill>
                <a:latin typeface="Comic Sans MS" pitchFamily="66" charset="0"/>
              </a:rPr>
              <a:t> !</a:t>
            </a:r>
          </a:p>
        </p:txBody>
      </p:sp>
      <p:pic>
        <p:nvPicPr>
          <p:cNvPr id="33802" name="Picture 12" descr="http://3.bp.blogspot.com/_dYfFfQ9w8Pc/SWHyc7QM-kI/AAAAAAAACzw/f2yTGQhXZLc/s400/Biserica+de+Gheata+2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00050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4" name="CasetăText 15"/>
          <p:cNvSpPr txBox="1">
            <a:spLocks noChangeArrowheads="1"/>
          </p:cNvSpPr>
          <p:nvPr/>
        </p:nvSpPr>
        <p:spPr bwMode="auto">
          <a:xfrm>
            <a:off x="1043608" y="0"/>
            <a:ext cx="649288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2</a:t>
            </a:r>
            <a:r>
              <a:rPr lang="ro-RO" sz="2800" b="1" dirty="0" smtClean="0"/>
              <a:t>5</a:t>
            </a:r>
            <a:endParaRPr lang="en-US" sz="2800" b="1" dirty="0"/>
          </a:p>
        </p:txBody>
      </p:sp>
      <p:sp>
        <p:nvSpPr>
          <p:cNvPr id="15" name="Buton acțiune: Înainte sau Următorul 14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Buton acțiune: Pornire 15">
            <a:hlinkClick r:id="rId3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7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4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5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585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Substituent conținut 2"/>
          <p:cNvSpPr>
            <a:spLocks noGrp="1"/>
          </p:cNvSpPr>
          <p:nvPr>
            <p:ph idx="4294967295"/>
          </p:nvPr>
        </p:nvSpPr>
        <p:spPr>
          <a:xfrm>
            <a:off x="0" y="69215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/>
              <a:t> </a:t>
            </a:r>
            <a:r>
              <a:rPr lang="ro-RO" b="1" dirty="0" smtClean="0"/>
              <a:t>4</a:t>
            </a:r>
            <a:r>
              <a:rPr lang="en-US" b="1" dirty="0" smtClean="0"/>
              <a:t>. </a:t>
            </a:r>
            <a:r>
              <a:rPr lang="en-US" b="1" dirty="0" err="1" smtClean="0"/>
              <a:t>Mãrimea</a:t>
            </a:r>
            <a:r>
              <a:rPr lang="en-US" b="1" dirty="0" smtClean="0"/>
              <a:t> </a:t>
            </a:r>
            <a:r>
              <a:rPr lang="en-US" b="1" dirty="0" err="1" smtClean="0"/>
              <a:t>dilatãrii</a:t>
            </a:r>
            <a:r>
              <a:rPr lang="en-US" b="1" dirty="0" smtClean="0"/>
              <a:t> </a:t>
            </a:r>
            <a:r>
              <a:rPr lang="en-US" b="1" dirty="0" err="1" smtClean="0"/>
              <a:t>depinde</a:t>
            </a:r>
            <a:r>
              <a:rPr lang="en-US" b="1" dirty="0" smtClean="0"/>
              <a:t> de</a:t>
            </a:r>
            <a:r>
              <a:rPr lang="ro-RO" b="1" dirty="0" smtClean="0"/>
              <a:t> :</a:t>
            </a:r>
            <a:endParaRPr lang="en-US" b="1" dirty="0" smtClean="0"/>
          </a:p>
        </p:txBody>
      </p:sp>
      <p:sp>
        <p:nvSpPr>
          <p:cNvPr id="717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50825" y="1341438"/>
            <a:ext cx="2520950" cy="1697037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Arial Narrow" pitchFamily="34" charset="0"/>
              </a:rPr>
              <a:t>natura substanţei</a:t>
            </a:r>
          </a:p>
          <a:p>
            <a:pPr algn="ctr"/>
            <a:r>
              <a:rPr lang="en-US" sz="2800" b="1">
                <a:latin typeface="Arial Narrow" pitchFamily="34" charset="0"/>
              </a:rPr>
              <a:t> si variaţia </a:t>
            </a:r>
          </a:p>
          <a:p>
            <a:pPr algn="ctr"/>
            <a:r>
              <a:rPr lang="en-US" sz="2800" b="1">
                <a:latin typeface="Arial Narrow" pitchFamily="34" charset="0"/>
              </a:rPr>
              <a:t>temperaturii</a:t>
            </a:r>
            <a:endParaRPr lang="ro-RO" sz="2800" b="1">
              <a:latin typeface="Arial Narrow" pitchFamily="34" charset="0"/>
            </a:endParaRPr>
          </a:p>
        </p:txBody>
      </p:sp>
      <p:sp>
        <p:nvSpPr>
          <p:cNvPr id="7175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76600" y="1341438"/>
            <a:ext cx="2514600" cy="163036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Arial Narrow" pitchFamily="34" charset="0"/>
              </a:rPr>
              <a:t>De cãldurã si de </a:t>
            </a:r>
          </a:p>
          <a:p>
            <a:pPr algn="ctr"/>
            <a:r>
              <a:rPr lang="en-US" sz="2800" b="1">
                <a:latin typeface="Arial Narrow" pitchFamily="34" charset="0"/>
              </a:rPr>
              <a:t>mãrimea corpului</a:t>
            </a:r>
            <a:endParaRPr lang="ro-RO" sz="2800" b="1">
              <a:latin typeface="Arial Narrow" pitchFamily="34" charset="0"/>
            </a:endParaRPr>
          </a:p>
        </p:txBody>
      </p:sp>
      <p:sp>
        <p:nvSpPr>
          <p:cNvPr id="717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300788" y="1341438"/>
            <a:ext cx="2362200" cy="1625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>
                <a:latin typeface="Arial Narrow" pitchFamily="34" charset="0"/>
              </a:rPr>
              <a:t>De temperaturã</a:t>
            </a:r>
          </a:p>
          <a:p>
            <a:pPr algn="ctr"/>
            <a:r>
              <a:rPr lang="en-US" sz="2800" b="1">
                <a:latin typeface="Arial Narrow" pitchFamily="34" charset="0"/>
              </a:rPr>
              <a:t> si de </a:t>
            </a:r>
          </a:p>
          <a:p>
            <a:pPr algn="ctr"/>
            <a:r>
              <a:rPr lang="en-US" sz="2800" b="1">
                <a:latin typeface="Arial Narrow" pitchFamily="34" charset="0"/>
              </a:rPr>
              <a:t>forma corpului</a:t>
            </a:r>
            <a:endParaRPr lang="ro-RO" sz="2800" b="1">
              <a:latin typeface="Arial Narrow" pitchFamily="34" charset="0"/>
            </a:endParaRPr>
          </a:p>
        </p:txBody>
      </p:sp>
      <p:sp>
        <p:nvSpPr>
          <p:cNvPr id="16" name="Explicaţie nor 15"/>
          <p:cNvSpPr/>
          <p:nvPr/>
        </p:nvSpPr>
        <p:spPr>
          <a:xfrm>
            <a:off x="457200" y="3048000"/>
            <a:ext cx="2438400" cy="1143000"/>
          </a:xfrm>
          <a:prstGeom prst="cloudCallout">
            <a:avLst/>
          </a:prstGeom>
          <a:solidFill>
            <a:schemeClr val="accent6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FFFF00"/>
                </a:solidFill>
                <a:latin typeface="Comic Sans MS" pitchFamily="66" charset="0"/>
              </a:rPr>
              <a:t>Corect</a:t>
            </a:r>
            <a:endParaRPr lang="en-US" sz="32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7" name="Explicaţie nor 16"/>
          <p:cNvSpPr/>
          <p:nvPr/>
        </p:nvSpPr>
        <p:spPr>
          <a:xfrm>
            <a:off x="3348038" y="3141663"/>
            <a:ext cx="2286000" cy="1143000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Comic Sans MS" pitchFamily="66" charset="0"/>
              </a:rPr>
              <a:t>Greşit</a:t>
            </a:r>
            <a:endParaRPr lang="en-US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18" name="Explicaţie nor 17"/>
          <p:cNvSpPr/>
          <p:nvPr/>
        </p:nvSpPr>
        <p:spPr>
          <a:xfrm>
            <a:off x="6227763" y="3141663"/>
            <a:ext cx="2209800" cy="1219200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C00000"/>
                </a:solidFill>
                <a:latin typeface="Comic Sans MS" pitchFamily="66" charset="0"/>
              </a:rPr>
              <a:t>Greşit</a:t>
            </a:r>
            <a:endParaRPr lang="en-US" sz="32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sp>
        <p:nvSpPr>
          <p:cNvPr id="12" name="Buton acțiune: Pornire 11">
            <a:hlinkClick r:id="rId3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4828" name="CasetăText 12"/>
          <p:cNvSpPr txBox="1">
            <a:spLocks noChangeArrowheads="1"/>
          </p:cNvSpPr>
          <p:nvPr/>
        </p:nvSpPr>
        <p:spPr bwMode="auto">
          <a:xfrm>
            <a:off x="970384" y="0"/>
            <a:ext cx="649288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26</a:t>
            </a:r>
            <a:endParaRPr lang="en-US" sz="2800" b="1" dirty="0"/>
          </a:p>
        </p:txBody>
      </p:sp>
      <p:sp>
        <p:nvSpPr>
          <p:cNvPr id="13" name="Buton acțiune: Înapoi sau Anteriorul 12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Buton acțiune: Înainte sau Următorul 13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71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7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03800" y="1989138"/>
            <a:ext cx="3455988" cy="10795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/>
              <a:t>Temperatura</a:t>
            </a:r>
            <a:endParaRPr lang="ro-RO" sz="4000" b="1"/>
          </a:p>
        </p:txBody>
      </p:sp>
      <p:sp>
        <p:nvSpPr>
          <p:cNvPr id="35843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836613"/>
            <a:ext cx="1547813" cy="6477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Kelvin</a:t>
            </a:r>
            <a:endParaRPr lang="ro-RO" sz="3200" b="1"/>
          </a:p>
        </p:txBody>
      </p:sp>
      <p:sp>
        <p:nvSpPr>
          <p:cNvPr id="35844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2708275"/>
            <a:ext cx="1476375" cy="576263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Metru</a:t>
            </a:r>
            <a:endParaRPr lang="ro-RO" sz="3200" b="1"/>
          </a:p>
        </p:txBody>
      </p:sp>
      <p:sp>
        <p:nvSpPr>
          <p:cNvPr id="35845" name="Rectangle 9"/>
          <p:cNvSpPr>
            <a:spLocks noChangeArrowheads="1"/>
          </p:cNvSpPr>
          <p:nvPr/>
        </p:nvSpPr>
        <p:spPr bwMode="auto">
          <a:xfrm>
            <a:off x="2662734" y="620688"/>
            <a:ext cx="6481266" cy="72008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 Narrow" pitchFamily="34" charset="0"/>
              </a:rPr>
              <a:t>Asociazã</a:t>
            </a:r>
            <a:r>
              <a:rPr lang="en-US" sz="28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Narrow" pitchFamily="34" charset="0"/>
              </a:rPr>
              <a:t>elementele</a:t>
            </a:r>
            <a:r>
              <a:rPr lang="en-US" sz="28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Narrow" pitchFamily="34" charset="0"/>
              </a:rPr>
              <a:t>fãcând</a:t>
            </a:r>
            <a:r>
              <a:rPr lang="en-US" sz="2800" b="1" dirty="0">
                <a:solidFill>
                  <a:schemeClr val="bg1"/>
                </a:solidFill>
                <a:latin typeface="Arial Narrow" pitchFamily="34" charset="0"/>
              </a:rPr>
              <a:t> click </a:t>
            </a:r>
            <a:r>
              <a:rPr lang="en-US" sz="2800" b="1" dirty="0" err="1">
                <a:solidFill>
                  <a:schemeClr val="bg1"/>
                </a:solidFill>
                <a:latin typeface="Arial Narrow" pitchFamily="34" charset="0"/>
              </a:rPr>
              <a:t>pe</a:t>
            </a:r>
            <a:r>
              <a:rPr lang="en-US" sz="28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Narrow" pitchFamily="34" charset="0"/>
              </a:rPr>
              <a:t>sãgeţi</a:t>
            </a:r>
            <a:endParaRPr lang="ro-RO" sz="2800" b="1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3584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23850" y="4292600"/>
            <a:ext cx="1944688" cy="576263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APA</a:t>
            </a:r>
            <a:endParaRPr lang="ro-RO" sz="2800" b="1"/>
          </a:p>
        </p:txBody>
      </p:sp>
      <p:sp>
        <p:nvSpPr>
          <p:cNvPr id="35847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8313" y="6354763"/>
            <a:ext cx="2087562" cy="503237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MERCUR</a:t>
            </a:r>
            <a:endParaRPr lang="ro-RO" sz="2800" b="1"/>
          </a:p>
        </p:txBody>
      </p:sp>
      <p:sp>
        <p:nvSpPr>
          <p:cNvPr id="35848" name="AutoShape 1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219700" y="4652963"/>
            <a:ext cx="3455988" cy="115252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4000" b="1"/>
              <a:t>Termometrul</a:t>
            </a:r>
            <a:endParaRPr lang="ro-RO" sz="4000" b="1"/>
          </a:p>
        </p:txBody>
      </p:sp>
      <p:sp>
        <p:nvSpPr>
          <p:cNvPr id="135185" name="AutoShape 17"/>
          <p:cNvSpPr>
            <a:spLocks noChangeArrowheads="1"/>
          </p:cNvSpPr>
          <p:nvPr/>
        </p:nvSpPr>
        <p:spPr bwMode="auto">
          <a:xfrm>
            <a:off x="1547813" y="981075"/>
            <a:ext cx="936625" cy="71913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Corect</a:t>
            </a:r>
            <a:endParaRPr lang="ro-RO" b="1"/>
          </a:p>
        </p:txBody>
      </p:sp>
      <p:sp>
        <p:nvSpPr>
          <p:cNvPr id="135188" name="AutoShape 20"/>
          <p:cNvSpPr>
            <a:spLocks noChangeArrowheads="1"/>
          </p:cNvSpPr>
          <p:nvPr/>
        </p:nvSpPr>
        <p:spPr bwMode="auto">
          <a:xfrm>
            <a:off x="2339975" y="4292600"/>
            <a:ext cx="936625" cy="5762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Gresit</a:t>
            </a:r>
            <a:endParaRPr lang="ro-RO" b="1"/>
          </a:p>
        </p:txBody>
      </p:sp>
      <p:sp>
        <p:nvSpPr>
          <p:cNvPr id="135189" name="AutoShape 21"/>
          <p:cNvSpPr>
            <a:spLocks noChangeArrowheads="1"/>
          </p:cNvSpPr>
          <p:nvPr/>
        </p:nvSpPr>
        <p:spPr bwMode="auto">
          <a:xfrm>
            <a:off x="1619250" y="2924175"/>
            <a:ext cx="1079500" cy="72072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Gresit</a:t>
            </a:r>
            <a:endParaRPr lang="ro-RO" b="1"/>
          </a:p>
        </p:txBody>
      </p:sp>
      <p:sp>
        <p:nvSpPr>
          <p:cNvPr id="135194" name="Line 26"/>
          <p:cNvSpPr>
            <a:spLocks noChangeShapeType="1"/>
          </p:cNvSpPr>
          <p:nvPr/>
        </p:nvSpPr>
        <p:spPr bwMode="auto">
          <a:xfrm flipH="1" flipV="1">
            <a:off x="1476375" y="1341438"/>
            <a:ext cx="3527425" cy="107950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5195" name="Line 27"/>
          <p:cNvSpPr>
            <a:spLocks noChangeShapeType="1"/>
          </p:cNvSpPr>
          <p:nvPr/>
        </p:nvSpPr>
        <p:spPr bwMode="auto">
          <a:xfrm flipH="1">
            <a:off x="1403350" y="2852738"/>
            <a:ext cx="3600450" cy="144462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5196" name="Line 28"/>
          <p:cNvSpPr>
            <a:spLocks noChangeShapeType="1"/>
          </p:cNvSpPr>
          <p:nvPr/>
        </p:nvSpPr>
        <p:spPr bwMode="auto">
          <a:xfrm flipH="1" flipV="1">
            <a:off x="2339975" y="4652963"/>
            <a:ext cx="2879725" cy="43180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5197" name="Line 29"/>
          <p:cNvSpPr>
            <a:spLocks noChangeShapeType="1"/>
          </p:cNvSpPr>
          <p:nvPr/>
        </p:nvSpPr>
        <p:spPr bwMode="auto">
          <a:xfrm flipH="1">
            <a:off x="2339975" y="5589588"/>
            <a:ext cx="2879725" cy="1008062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Buton acțiune: Înapoi sau Anteriorul 17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857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95288" y="5300663"/>
            <a:ext cx="1944687" cy="57626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800" b="1"/>
              <a:t>ANTIGEL</a:t>
            </a:r>
            <a:endParaRPr lang="ro-RO" sz="2800" b="1"/>
          </a:p>
        </p:txBody>
      </p:sp>
      <p:sp>
        <p:nvSpPr>
          <p:cNvPr id="21" name="AutoShape 20"/>
          <p:cNvSpPr>
            <a:spLocks noChangeArrowheads="1"/>
          </p:cNvSpPr>
          <p:nvPr/>
        </p:nvSpPr>
        <p:spPr bwMode="auto">
          <a:xfrm>
            <a:off x="2339975" y="5229225"/>
            <a:ext cx="936625" cy="5762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Gresit</a:t>
            </a:r>
            <a:endParaRPr lang="ro-RO" b="1"/>
          </a:p>
        </p:txBody>
      </p:sp>
      <p:sp>
        <p:nvSpPr>
          <p:cNvPr id="22" name="Line 28"/>
          <p:cNvSpPr>
            <a:spLocks noChangeShapeType="1"/>
          </p:cNvSpPr>
          <p:nvPr/>
        </p:nvSpPr>
        <p:spPr bwMode="auto">
          <a:xfrm flipH="1">
            <a:off x="2339975" y="5300663"/>
            <a:ext cx="2879725" cy="360362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860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1773238"/>
            <a:ext cx="1547813" cy="6477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b="1"/>
              <a:t>Newton</a:t>
            </a:r>
            <a:endParaRPr lang="ro-RO" sz="3200" b="1"/>
          </a:p>
        </p:txBody>
      </p:sp>
      <p:sp>
        <p:nvSpPr>
          <p:cNvPr id="24" name="Line 27"/>
          <p:cNvSpPr>
            <a:spLocks noChangeShapeType="1"/>
          </p:cNvSpPr>
          <p:nvPr/>
        </p:nvSpPr>
        <p:spPr bwMode="auto">
          <a:xfrm flipH="1" flipV="1">
            <a:off x="1476375" y="2276475"/>
            <a:ext cx="3527425" cy="360363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5" name="AutoShape 20"/>
          <p:cNvSpPr>
            <a:spLocks noChangeArrowheads="1"/>
          </p:cNvSpPr>
          <p:nvPr/>
        </p:nvSpPr>
        <p:spPr bwMode="auto">
          <a:xfrm>
            <a:off x="1619250" y="1844675"/>
            <a:ext cx="936625" cy="5762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/>
              <a:t>Gresit</a:t>
            </a:r>
            <a:endParaRPr lang="ro-RO" b="1"/>
          </a:p>
        </p:txBody>
      </p:sp>
      <p:sp>
        <p:nvSpPr>
          <p:cNvPr id="35864" name="CasetăText 27"/>
          <p:cNvSpPr txBox="1">
            <a:spLocks noChangeArrowheads="1"/>
          </p:cNvSpPr>
          <p:nvPr/>
        </p:nvSpPr>
        <p:spPr bwMode="auto">
          <a:xfrm>
            <a:off x="971972" y="0"/>
            <a:ext cx="647700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2</a:t>
            </a:r>
            <a:r>
              <a:rPr lang="ro-RO" sz="2800" b="1" dirty="0" smtClean="0"/>
              <a:t>7</a:t>
            </a:r>
            <a:endParaRPr lang="en-US" sz="2800" b="1" dirty="0"/>
          </a:p>
        </p:txBody>
      </p:sp>
      <p:sp>
        <p:nvSpPr>
          <p:cNvPr id="135187" name="AutoShape 19"/>
          <p:cNvSpPr>
            <a:spLocks noChangeArrowheads="1"/>
          </p:cNvSpPr>
          <p:nvPr/>
        </p:nvSpPr>
        <p:spPr bwMode="auto">
          <a:xfrm>
            <a:off x="2700338" y="6092825"/>
            <a:ext cx="1223962" cy="76517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/>
              <a:t>Corect</a:t>
            </a:r>
            <a:endParaRPr lang="ro-RO" sz="2400" b="1"/>
          </a:p>
        </p:txBody>
      </p:sp>
      <p:sp>
        <p:nvSpPr>
          <p:cNvPr id="26" name="Buton acțiune: Înainte sau Următorul 25">
            <a:hlinkClick r:id="" action="ppaction://hlinkshowjump?jump=nextslide" highlightClick="1"/>
          </p:cNvPr>
          <p:cNvSpPr/>
          <p:nvPr/>
        </p:nvSpPr>
        <p:spPr>
          <a:xfrm>
            <a:off x="7596336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Buton acțiune: Pornire 27">
            <a:hlinkClick r:id="rId2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51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5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9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5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5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9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5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5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5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9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5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5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9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35185" grpId="0" animBg="1"/>
      <p:bldP spid="135188" grpId="0" animBg="1"/>
      <p:bldP spid="135189" grpId="0" animBg="1"/>
      <p:bldP spid="21" grpId="0" animBg="1"/>
      <p:bldP spid="25" grpId="0" animBg="1"/>
      <p:bldP spid="13518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47667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err="1" smtClean="0">
                <a:latin typeface="Arial Narrow" pitchFamily="34" charset="0"/>
              </a:rPr>
              <a:t>Asociaza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corect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elementele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fãcând</a:t>
            </a:r>
            <a:r>
              <a:rPr lang="en-US" sz="3200" dirty="0" smtClean="0">
                <a:latin typeface="Arial Narrow" pitchFamily="34" charset="0"/>
              </a:rPr>
              <a:t> click </a:t>
            </a:r>
            <a:r>
              <a:rPr lang="en-US" sz="3200" dirty="0" err="1" smtClean="0">
                <a:latin typeface="Arial Narrow" pitchFamily="34" charset="0"/>
              </a:rPr>
              <a:t>pe</a:t>
            </a:r>
            <a:r>
              <a:rPr lang="en-US" sz="3200" dirty="0" smtClean="0">
                <a:latin typeface="Arial Narrow" pitchFamily="34" charset="0"/>
              </a:rPr>
              <a:t> </a:t>
            </a:r>
            <a:r>
              <a:rPr lang="en-US" sz="3200" dirty="0" err="1" smtClean="0">
                <a:latin typeface="Arial Narrow" pitchFamily="34" charset="0"/>
              </a:rPr>
              <a:t>sãgeţi</a:t>
            </a:r>
            <a:endParaRPr lang="en-US" sz="3200" dirty="0" smtClean="0">
              <a:latin typeface="Arial Narrow" pitchFamily="34" charset="0"/>
            </a:endParaRPr>
          </a:p>
        </p:txBody>
      </p:sp>
      <p:sp>
        <p:nvSpPr>
          <p:cNvPr id="36867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00113" y="2060575"/>
            <a:ext cx="2735262" cy="1223963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3200" b="1">
                <a:latin typeface="Tahoma" pitchFamily="34" charset="0"/>
              </a:rPr>
              <a:t>Contractare</a:t>
            </a:r>
          </a:p>
        </p:txBody>
      </p:sp>
      <p:sp>
        <p:nvSpPr>
          <p:cNvPr id="36868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03800" y="1484313"/>
            <a:ext cx="2376488" cy="8636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  <a:cs typeface="Tahoma" pitchFamily="34" charset="0"/>
              </a:rPr>
              <a:t>La scãderea </a:t>
            </a:r>
          </a:p>
          <a:p>
            <a:pPr algn="ctr" eaLnBrk="0" hangingPunct="0"/>
            <a:r>
              <a:rPr lang="en-US" sz="2800" b="1">
                <a:latin typeface="Tahoma" pitchFamily="34" charset="0"/>
                <a:cs typeface="Tahoma" pitchFamily="34" charset="0"/>
              </a:rPr>
              <a:t>temperaturii</a:t>
            </a:r>
          </a:p>
        </p:txBody>
      </p:sp>
      <p:sp>
        <p:nvSpPr>
          <p:cNvPr id="36869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076825" y="3141663"/>
            <a:ext cx="2230438" cy="935037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  <a:cs typeface="Tahoma" pitchFamily="34" charset="0"/>
              </a:rPr>
              <a:t>La creşterea</a:t>
            </a:r>
          </a:p>
          <a:p>
            <a:pPr algn="ctr" eaLnBrk="0" hangingPunct="0"/>
            <a:r>
              <a:rPr lang="en-US" sz="2800" b="1">
                <a:latin typeface="Tahoma" pitchFamily="34" charset="0"/>
                <a:cs typeface="Tahoma" pitchFamily="34" charset="0"/>
              </a:rPr>
              <a:t> temperaturii</a:t>
            </a:r>
          </a:p>
        </p:txBody>
      </p:sp>
      <p:sp>
        <p:nvSpPr>
          <p:cNvPr id="141319" name="Line 7"/>
          <p:cNvSpPr>
            <a:spLocks noChangeShapeType="1"/>
          </p:cNvSpPr>
          <p:nvPr/>
        </p:nvSpPr>
        <p:spPr bwMode="auto">
          <a:xfrm flipV="1">
            <a:off x="3635375" y="1844675"/>
            <a:ext cx="1441450" cy="720725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0" name="Line 8"/>
          <p:cNvSpPr>
            <a:spLocks noChangeShapeType="1"/>
          </p:cNvSpPr>
          <p:nvPr/>
        </p:nvSpPr>
        <p:spPr bwMode="auto">
          <a:xfrm>
            <a:off x="3635375" y="2852738"/>
            <a:ext cx="1441450" cy="576262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2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0" y="5013325"/>
            <a:ext cx="2555875" cy="936625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</a:rPr>
              <a:t>La</a:t>
            </a:r>
            <a:r>
              <a:rPr lang="ro-RO" sz="2800" b="1">
                <a:latin typeface="Tahoma" pitchFamily="34" charset="0"/>
              </a:rPr>
              <a:t> </a:t>
            </a:r>
            <a:r>
              <a:rPr lang="en-US" sz="2800" b="1">
                <a:latin typeface="Tahoma" pitchFamily="34" charset="0"/>
              </a:rPr>
              <a:t>î</a:t>
            </a:r>
            <a:r>
              <a:rPr lang="ro-RO" sz="2800" b="1">
                <a:latin typeface="Tahoma" pitchFamily="34" charset="0"/>
              </a:rPr>
              <a:t>ngheţarea</a:t>
            </a:r>
          </a:p>
          <a:p>
            <a:pPr algn="ctr" eaLnBrk="0" hangingPunct="0"/>
            <a:r>
              <a:rPr lang="en-US" sz="2800" b="1">
                <a:latin typeface="Tahoma" pitchFamily="34" charset="0"/>
              </a:rPr>
              <a:t> ap</a:t>
            </a:r>
            <a:r>
              <a:rPr lang="ro-RO" sz="2800" b="1">
                <a:latin typeface="Tahoma" pitchFamily="34" charset="0"/>
              </a:rPr>
              <a:t>ei</a:t>
            </a:r>
            <a:endParaRPr lang="en-US" sz="2800" b="1">
              <a:latin typeface="Tahoma" pitchFamily="34" charset="0"/>
            </a:endParaRPr>
          </a:p>
        </p:txBody>
      </p:sp>
      <p:sp>
        <p:nvSpPr>
          <p:cNvPr id="36873" name="Rectangle 10"/>
          <p:cNvSpPr>
            <a:spLocks noChangeArrowheads="1"/>
          </p:cNvSpPr>
          <p:nvPr/>
        </p:nvSpPr>
        <p:spPr bwMode="auto">
          <a:xfrm>
            <a:off x="3492500" y="5013325"/>
            <a:ext cx="1800225" cy="720725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</a:rPr>
              <a:t>La soare</a:t>
            </a:r>
          </a:p>
        </p:txBody>
      </p:sp>
      <p:sp>
        <p:nvSpPr>
          <p:cNvPr id="141323" name="Line 11"/>
          <p:cNvSpPr>
            <a:spLocks noChangeShapeType="1"/>
          </p:cNvSpPr>
          <p:nvPr/>
        </p:nvSpPr>
        <p:spPr bwMode="auto">
          <a:xfrm>
            <a:off x="2987675" y="3284538"/>
            <a:ext cx="1296988" cy="165735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4" name="Line 12"/>
          <p:cNvSpPr>
            <a:spLocks noChangeShapeType="1"/>
          </p:cNvSpPr>
          <p:nvPr/>
        </p:nvSpPr>
        <p:spPr bwMode="auto">
          <a:xfrm flipH="1">
            <a:off x="1403350" y="3284538"/>
            <a:ext cx="73025" cy="1657350"/>
          </a:xfrm>
          <a:prstGeom prst="line">
            <a:avLst/>
          </a:prstGeom>
          <a:noFill/>
          <a:ln w="1143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1325" name="AutoShape 13"/>
          <p:cNvSpPr>
            <a:spLocks noChangeArrowheads="1"/>
          </p:cNvSpPr>
          <p:nvPr/>
        </p:nvSpPr>
        <p:spPr bwMode="auto">
          <a:xfrm>
            <a:off x="4211638" y="5805488"/>
            <a:ext cx="1800225" cy="647700"/>
          </a:xfrm>
          <a:prstGeom prst="parallelogram">
            <a:avLst>
              <a:gd name="adj" fmla="val 38912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</a:rPr>
              <a:t>Greşit</a:t>
            </a:r>
          </a:p>
        </p:txBody>
      </p:sp>
      <p:sp>
        <p:nvSpPr>
          <p:cNvPr id="141326" name="AutoShape 14"/>
          <p:cNvSpPr>
            <a:spLocks noChangeArrowheads="1"/>
          </p:cNvSpPr>
          <p:nvPr/>
        </p:nvSpPr>
        <p:spPr bwMode="auto">
          <a:xfrm>
            <a:off x="827088" y="6021388"/>
            <a:ext cx="1512887" cy="620712"/>
          </a:xfrm>
          <a:prstGeom prst="parallelogram">
            <a:avLst>
              <a:gd name="adj" fmla="val 4168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</a:rPr>
              <a:t>Greşit</a:t>
            </a:r>
          </a:p>
        </p:txBody>
      </p:sp>
      <p:sp>
        <p:nvSpPr>
          <p:cNvPr id="141327" name="AutoShape 15"/>
          <p:cNvSpPr>
            <a:spLocks noChangeArrowheads="1"/>
          </p:cNvSpPr>
          <p:nvPr/>
        </p:nvSpPr>
        <p:spPr bwMode="auto">
          <a:xfrm>
            <a:off x="7380288" y="1484313"/>
            <a:ext cx="1763712" cy="720725"/>
          </a:xfrm>
          <a:prstGeom prst="parallelogram">
            <a:avLst>
              <a:gd name="adj" fmla="val 3243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</a:rPr>
              <a:t>Corect</a:t>
            </a:r>
          </a:p>
        </p:txBody>
      </p:sp>
      <p:sp>
        <p:nvSpPr>
          <p:cNvPr id="141328" name="AutoShape 16"/>
          <p:cNvSpPr>
            <a:spLocks noChangeArrowheads="1"/>
          </p:cNvSpPr>
          <p:nvPr/>
        </p:nvSpPr>
        <p:spPr bwMode="auto">
          <a:xfrm>
            <a:off x="7343775" y="3284538"/>
            <a:ext cx="1800225" cy="576262"/>
          </a:xfrm>
          <a:prstGeom prst="parallelogram">
            <a:avLst>
              <a:gd name="adj" fmla="val 3406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b="1">
                <a:latin typeface="Tahoma" pitchFamily="34" charset="0"/>
              </a:rPr>
              <a:t>Greşit</a:t>
            </a:r>
          </a:p>
        </p:txBody>
      </p:sp>
      <p:sp>
        <p:nvSpPr>
          <p:cNvPr id="17" name="Buton acțiune: Înapoi sau Anteriorul 16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882" name="CasetăText 18"/>
          <p:cNvSpPr txBox="1">
            <a:spLocks noChangeArrowheads="1"/>
          </p:cNvSpPr>
          <p:nvPr/>
        </p:nvSpPr>
        <p:spPr bwMode="auto">
          <a:xfrm>
            <a:off x="971550" y="0"/>
            <a:ext cx="647700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2</a:t>
            </a:r>
            <a:r>
              <a:rPr lang="ro-RO" sz="2800" b="1" dirty="0" smtClean="0"/>
              <a:t>8</a:t>
            </a:r>
            <a:endParaRPr lang="en-US" sz="2800" b="1" dirty="0"/>
          </a:p>
        </p:txBody>
      </p:sp>
      <p:sp>
        <p:nvSpPr>
          <p:cNvPr id="19" name="Buton acțiune: Înainte sau Următorul 18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Buton acțiune: Pornire 19">
            <a:hlinkClick r:id="rId2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1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3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1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3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1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31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13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1323"/>
                  </p:tgtEl>
                </p:cond>
              </p:nextCondLst>
            </p:seq>
          </p:childTnLst>
        </p:cTn>
      </p:par>
    </p:tnLst>
    <p:bldLst>
      <p:bldP spid="141325" grpId="0" animBg="1"/>
      <p:bldP spid="141326" grpId="0" animBg="1"/>
      <p:bldP spid="141327" grpId="0" animBg="1"/>
      <p:bldP spid="1413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713"/>
            <a:ext cx="9144000" cy="523875"/>
          </a:xfrm>
        </p:spPr>
        <p:txBody>
          <a:bodyPr/>
          <a:lstStyle/>
          <a:p>
            <a:pPr eaLnBrk="1" hangingPunct="1">
              <a:defRPr/>
            </a:pPr>
            <a:r>
              <a:rPr lang="ro-RO" sz="3200" dirty="0" smtClean="0"/>
              <a:t>8</a:t>
            </a:r>
            <a:r>
              <a:rPr lang="en-US" sz="3200" dirty="0" smtClean="0"/>
              <a:t>. </a:t>
            </a:r>
            <a:r>
              <a:rPr lang="ro-RO" sz="3200" dirty="0" smtClean="0"/>
              <a:t>Ce se întâmplă cu volumul apei c</a:t>
            </a:r>
            <a:r>
              <a:rPr lang="en-US" sz="3200" dirty="0" smtClean="0"/>
              <a:t>â</a:t>
            </a:r>
            <a:r>
              <a:rPr lang="ro-RO" sz="3200" dirty="0" err="1" smtClean="0"/>
              <a:t>nd</a:t>
            </a:r>
            <a:r>
              <a:rPr lang="ro-RO" sz="3200" dirty="0" smtClean="0"/>
              <a:t> </a:t>
            </a:r>
            <a:r>
              <a:rPr lang="en-US" sz="3200" dirty="0" smtClean="0"/>
              <a:t>î</a:t>
            </a:r>
            <a:r>
              <a:rPr lang="ro-RO" sz="3200" dirty="0" err="1" smtClean="0"/>
              <a:t>ngheaţ</a:t>
            </a:r>
            <a:r>
              <a:rPr lang="en-US" sz="3200" dirty="0" smtClean="0"/>
              <a:t>ã</a:t>
            </a:r>
            <a:r>
              <a:rPr lang="ro-RO" sz="3200" dirty="0" smtClean="0"/>
              <a:t>?</a:t>
            </a:r>
            <a:r>
              <a:rPr lang="en-US" sz="3200" dirty="0" smtClean="0"/>
              <a:t> </a:t>
            </a: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250825" y="1196974"/>
            <a:ext cx="1657350" cy="9358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dirty="0" smtClean="0">
                <a:latin typeface="Comic Sans MS" pitchFamily="66" charset="0"/>
              </a:rPr>
              <a:t>Rămâne </a:t>
            </a:r>
          </a:p>
          <a:p>
            <a:pPr algn="ctr"/>
            <a:r>
              <a:rPr lang="ro-RO" sz="3200" dirty="0" smtClean="0">
                <a:latin typeface="Comic Sans MS" pitchFamily="66" charset="0"/>
              </a:rPr>
              <a:t>la fel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137221" name="Rectangle 5"/>
          <p:cNvSpPr>
            <a:spLocks noChangeArrowheads="1"/>
          </p:cNvSpPr>
          <p:nvPr/>
        </p:nvSpPr>
        <p:spPr bwMode="auto">
          <a:xfrm>
            <a:off x="2700338" y="1196974"/>
            <a:ext cx="2016125" cy="9358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dirty="0" smtClean="0">
                <a:latin typeface="Comic Sans MS" pitchFamily="66" charset="0"/>
              </a:rPr>
              <a:t>Crește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137222" name="Rectangle 6"/>
          <p:cNvSpPr>
            <a:spLocks noChangeArrowheads="1"/>
          </p:cNvSpPr>
          <p:nvPr/>
        </p:nvSpPr>
        <p:spPr bwMode="auto">
          <a:xfrm>
            <a:off x="5580112" y="1196752"/>
            <a:ext cx="1728787" cy="93588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o-RO" sz="3200" dirty="0" smtClean="0">
                <a:latin typeface="Comic Sans MS" pitchFamily="66" charset="0"/>
              </a:rPr>
              <a:t>scade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137223" name="AutoShape 7"/>
          <p:cNvSpPr>
            <a:spLocks noChangeArrowheads="1"/>
          </p:cNvSpPr>
          <p:nvPr/>
        </p:nvSpPr>
        <p:spPr bwMode="auto">
          <a:xfrm>
            <a:off x="2627313" y="2132856"/>
            <a:ext cx="2160587" cy="864096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 err="1">
                <a:latin typeface="Comic Sans MS" pitchFamily="66" charset="0"/>
              </a:rPr>
              <a:t>Corect</a:t>
            </a:r>
            <a:r>
              <a:rPr lang="en-US" sz="3200" dirty="0">
                <a:latin typeface="Comic Sans MS" pitchFamily="66" charset="0"/>
              </a:rPr>
              <a:t>!</a:t>
            </a:r>
          </a:p>
        </p:txBody>
      </p:sp>
      <p:sp>
        <p:nvSpPr>
          <p:cNvPr id="137224" name="AutoShape 8"/>
          <p:cNvSpPr>
            <a:spLocks noChangeArrowheads="1"/>
          </p:cNvSpPr>
          <p:nvPr/>
        </p:nvSpPr>
        <p:spPr bwMode="auto">
          <a:xfrm>
            <a:off x="250825" y="2132856"/>
            <a:ext cx="1800225" cy="86434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dirty="0" err="1">
                <a:latin typeface="Comic Sans MS" pitchFamily="66" charset="0"/>
              </a:rPr>
              <a:t>Greşit</a:t>
            </a:r>
            <a:endParaRPr lang="en-US" sz="3200" dirty="0">
              <a:latin typeface="Comic Sans MS" pitchFamily="66" charset="0"/>
            </a:endParaRPr>
          </a:p>
        </p:txBody>
      </p:sp>
      <p:sp>
        <p:nvSpPr>
          <p:cNvPr id="137225" name="AutoShape 9"/>
          <p:cNvSpPr>
            <a:spLocks noChangeArrowheads="1"/>
          </p:cNvSpPr>
          <p:nvPr/>
        </p:nvSpPr>
        <p:spPr bwMode="auto">
          <a:xfrm>
            <a:off x="5580063" y="2132856"/>
            <a:ext cx="1728787" cy="93578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latin typeface="Comic Sans MS" pitchFamily="66" charset="0"/>
              </a:rPr>
              <a:t>Greşit</a:t>
            </a:r>
          </a:p>
        </p:txBody>
      </p:sp>
      <p:sp>
        <p:nvSpPr>
          <p:cNvPr id="10" name="Buton acțiune: Înapoi sau Anteriorul 9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8923" name="Picture 11" descr="http://fotomaramures.ro/d/5190-6/Nuferi+de+ghea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3159125"/>
            <a:ext cx="4932362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uton acțiune: Pornire 11">
            <a:hlinkClick r:id="rId3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925" name="CasetăText 12"/>
          <p:cNvSpPr txBox="1">
            <a:spLocks noChangeArrowheads="1"/>
          </p:cNvSpPr>
          <p:nvPr/>
        </p:nvSpPr>
        <p:spPr bwMode="auto">
          <a:xfrm>
            <a:off x="971550" y="0"/>
            <a:ext cx="647700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2</a:t>
            </a:r>
            <a:r>
              <a:rPr lang="ro-RO" sz="2800" b="1" dirty="0" smtClean="0"/>
              <a:t>9</a:t>
            </a:r>
            <a:endParaRPr lang="en-US" sz="2800" b="1" dirty="0"/>
          </a:p>
        </p:txBody>
      </p:sp>
      <p:sp>
        <p:nvSpPr>
          <p:cNvPr id="14" name="Buton acțiune: Înainte sau Următorul 13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7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22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72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22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7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222"/>
                  </p:tgtEl>
                </p:cond>
              </p:nextCondLst>
            </p:seq>
          </p:childTnLst>
        </p:cTn>
      </p:par>
    </p:tnLst>
    <p:bldLst>
      <p:bldP spid="137223" grpId="0" animBg="1"/>
      <p:bldP spid="137224" grpId="0" animBg="1"/>
      <p:bldP spid="1372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Imagine 48" descr="Resize of emo suparat c4934b339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5085184"/>
            <a:ext cx="753416" cy="711036"/>
          </a:xfrm>
          <a:prstGeom prst="rect">
            <a:avLst/>
          </a:prstGeom>
        </p:spPr>
      </p:pic>
      <p:pic>
        <p:nvPicPr>
          <p:cNvPr id="40" name="Imagine 39" descr="IMG_20210303_11264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907704" y="1196752"/>
            <a:ext cx="7236296" cy="985427"/>
          </a:xfrm>
          <a:prstGeom prst="rect">
            <a:avLst/>
          </a:prstGeom>
        </p:spPr>
      </p:pic>
      <p:pic>
        <p:nvPicPr>
          <p:cNvPr id="24" name="Imagine 23" descr="a59375599f9ea2d185ca68440bc91fd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6575" y="5105400"/>
            <a:ext cx="936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ine 26" descr="372900730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5105400"/>
            <a:ext cx="10080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ine 28" descr="66052d1ea8978e6fd881faa7c3b2cb5a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6800" y="5105400"/>
            <a:ext cx="8636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ine 29" descr="coffee-smiley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6600" y="5105400"/>
            <a:ext cx="1008063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3501008"/>
            <a:ext cx="1371600" cy="1609155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unul mijlociu ca mărime</a:t>
            </a:r>
            <a:endParaRPr lang="en-US" sz="22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3501008"/>
            <a:ext cx="1355725" cy="1604392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>
                <a:solidFill>
                  <a:schemeClr val="tx1"/>
                </a:solidFill>
                <a:latin typeface="Arial Narrow" pitchFamily="34" charset="0"/>
              </a:rPr>
              <a:t>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unul mai mic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4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48200" y="3429000"/>
            <a:ext cx="1368425" cy="16764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nu contează mărimea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3501008"/>
            <a:ext cx="1371600" cy="1609155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cel mare vara, cel mic iarna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6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Uită-te mai bine!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7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5791200"/>
            <a:ext cx="13557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CORECT! Felicitări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8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13275" y="5791200"/>
            <a:ext cx="14065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9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GREȘIT.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199" name="Titlu 1"/>
          <p:cNvSpPr>
            <a:spLocks noGrp="1"/>
          </p:cNvSpPr>
          <p:nvPr>
            <p:ph type="title"/>
          </p:nvPr>
        </p:nvSpPr>
        <p:spPr>
          <a:xfrm>
            <a:off x="1676400" y="0"/>
            <a:ext cx="5040089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ro-RO" sz="3600" b="1" dirty="0" smtClean="0"/>
              <a:t>     </a:t>
            </a:r>
            <a:r>
              <a:rPr lang="ro-RO" altLang="ro-RO" sz="3600" b="1" dirty="0" smtClean="0"/>
              <a:t>EXERCIȚII</a:t>
            </a:r>
            <a:endParaRPr lang="en-US" sz="3600" dirty="0" smtClean="0"/>
          </a:p>
        </p:txBody>
      </p:sp>
      <p:sp>
        <p:nvSpPr>
          <p:cNvPr id="6162" name="Dreptunghi 25"/>
          <p:cNvSpPr>
            <a:spLocks noChangeArrowheads="1"/>
          </p:cNvSpPr>
          <p:nvPr/>
        </p:nvSpPr>
        <p:spPr bwMode="auto">
          <a:xfrm>
            <a:off x="107504" y="1628800"/>
            <a:ext cx="3287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o-RO" altLang="en-US" sz="2400" b="1" dirty="0">
                <a:latin typeface="Arial Narrow" pitchFamily="34" charset="0"/>
              </a:rPr>
              <a:t>Alegeți răspunsul corect! </a:t>
            </a:r>
            <a:endParaRPr lang="en-US" altLang="en-US" sz="2400" b="1" dirty="0">
              <a:latin typeface="Arial Narrow" pitchFamily="34" charset="0"/>
            </a:endParaRPr>
          </a:p>
        </p:txBody>
      </p:sp>
      <p:pic>
        <p:nvPicPr>
          <p:cNvPr id="26" name="Imagine 25" descr="worried-face-23361765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7200" y="5105400"/>
            <a:ext cx="6318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2" name="Dreptunghi 41"/>
          <p:cNvSpPr/>
          <p:nvPr/>
        </p:nvSpPr>
        <p:spPr>
          <a:xfrm>
            <a:off x="0" y="548680"/>
            <a:ext cx="91440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Tx/>
              <a:buNone/>
            </a:pPr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</a:rPr>
              <a:t>           Ce termometru medical (tip obișnuit, de contact, cu mercur și înveliș de sticlă) crezi că măsoară mai REPEDE temperatura corpului?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3501008"/>
            <a:ext cx="1371600" cy="1609155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unul mai mare, e mai complex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3501008"/>
            <a:ext cx="1371600" cy="1609155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Unul mare când ai febră mare</a:t>
            </a:r>
            <a:endParaRPr lang="en-US" sz="23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3" name="Explicaţie nor 42"/>
          <p:cNvSpPr/>
          <p:nvPr/>
        </p:nvSpPr>
        <p:spPr>
          <a:xfrm>
            <a:off x="2123728" y="2060848"/>
            <a:ext cx="1727200" cy="1511747"/>
          </a:xfrm>
          <a:prstGeom prst="cloudCallout">
            <a:avLst>
              <a:gd name="adj1" fmla="val 28518"/>
              <a:gd name="adj2" fmla="val 68456"/>
            </a:avLst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 cum puteți dovedi !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Explicaţie nor 43"/>
          <p:cNvSpPr/>
          <p:nvPr/>
        </p:nvSpPr>
        <p:spPr>
          <a:xfrm>
            <a:off x="3635896" y="2132856"/>
            <a:ext cx="1835150" cy="1511747"/>
          </a:xfrm>
          <a:prstGeom prst="cloudCallout">
            <a:avLst>
              <a:gd name="adj1" fmla="val -45629"/>
              <a:gd name="adj2" fmla="val 59982"/>
            </a:avLst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o-RO" sz="2000" b="1" dirty="0">
                <a:solidFill>
                  <a:schemeClr val="bg1">
                    <a:lumMod val="50000"/>
                  </a:schemeClr>
                </a:solidFill>
              </a:rPr>
              <a:t>Click aici să vezi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explicația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Explicaţie nor 44"/>
          <p:cNvSpPr/>
          <p:nvPr/>
        </p:nvSpPr>
        <p:spPr>
          <a:xfrm>
            <a:off x="1403648" y="2060848"/>
            <a:ext cx="5257800" cy="1584176"/>
          </a:xfrm>
          <a:prstGeom prst="cloudCallout">
            <a:avLst>
              <a:gd name="adj1" fmla="val -8205"/>
              <a:gd name="adj2" fmla="val 74591"/>
            </a:avLst>
          </a:prstGeom>
          <a:blipFill>
            <a:blip r:embed="rId9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Termometrul mai mic ajunge mai repede la echilibru termic cu corpul (schimbă mai puțină căldură)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6" name="Buton acțiune: Înapoi sau Anteriorul 45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3</a:t>
            </a:r>
            <a:endParaRPr lang="en-US" sz="2800" b="1" dirty="0"/>
          </a:p>
        </p:txBody>
      </p:sp>
      <p:sp>
        <p:nvSpPr>
          <p:cNvPr id="52" name="Buton acțiune: Înainte sau Următorul 51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921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3" name="Buton acțiune: Pornire 52">
            <a:hlinkClick r:id="rId10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3" grpId="0" animBg="1"/>
      <p:bldP spid="44" grpId="0" animBg="1"/>
      <p:bldP spid="4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3810000" y="0"/>
            <a:ext cx="2057400" cy="381000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684213" cy="533400"/>
          </a:xfrm>
        </p:spPr>
        <p:txBody>
          <a:bodyPr/>
          <a:lstStyle/>
          <a:p>
            <a:pPr>
              <a:defRPr/>
            </a:pPr>
            <a:r>
              <a:rPr lang="en-US" sz="2800"/>
              <a:t>15</a:t>
            </a:r>
            <a:endParaRPr lang="ro-RO" sz="2800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9144000" cy="2735709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o-RO" sz="2800" b="1" dirty="0" smtClean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1</a:t>
            </a:r>
            <a:r>
              <a:rPr lang="en-US" sz="2800" b="1" dirty="0" smtClean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.  </a:t>
            </a:r>
            <a:r>
              <a:rPr lang="ro-RO" sz="2800" b="1" i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a)</a:t>
            </a: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  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In ce const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ă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 </a:t>
            </a:r>
            <a:r>
              <a:rPr lang="fr-FR" sz="2800" b="1" dirty="0" err="1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dilatarea</a:t>
            </a:r>
            <a:r>
              <a:rPr lang="fr-FR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 </a:t>
            </a:r>
            <a:r>
              <a:rPr lang="fr-FR" sz="2800" b="1" dirty="0" err="1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termic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ă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? 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Ş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i în ce condi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ţ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ii se produce ?</a:t>
            </a:r>
            <a:endParaRPr lang="en-US" sz="2800" b="1" dirty="0">
              <a:solidFill>
                <a:schemeClr val="tx1">
                  <a:lumMod val="95000"/>
                </a:schemeClr>
              </a:solidFill>
              <a:latin typeface="Arial Narrow" pitchFamily="34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    </a:t>
            </a:r>
            <a:r>
              <a:rPr lang="ro-RO" sz="2800" b="1" i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b)</a:t>
            </a:r>
            <a:r>
              <a:rPr lang="en-US" sz="2800" b="1" i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.</a:t>
            </a: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Ce înseamn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ă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“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contractare</a:t>
            </a:r>
            <a:r>
              <a:rPr lang="en-US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”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 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ş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i în ce condi</a:t>
            </a:r>
            <a:r>
              <a:rPr kumimoji="1"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</a:rPr>
              <a:t>ţ</a:t>
            </a:r>
            <a:r>
              <a:rPr lang="ro-RO" sz="2800" b="1" dirty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ii se produce </a:t>
            </a:r>
            <a:r>
              <a:rPr lang="ro-RO" sz="2800" b="1" dirty="0" smtClean="0">
                <a:solidFill>
                  <a:schemeClr val="tx1">
                    <a:lumMod val="95000"/>
                  </a:schemeClr>
                </a:solidFill>
                <a:latin typeface="Arial Narrow" pitchFamily="34" charset="0"/>
                <a:cs typeface="Times New Roman" pitchFamily="18" charset="0"/>
              </a:rPr>
              <a:t>?</a:t>
            </a:r>
          </a:p>
          <a:p>
            <a:pPr>
              <a:lnSpc>
                <a:spcPct val="80000"/>
              </a:lnSpc>
              <a:defRPr/>
            </a:pPr>
            <a:endParaRPr lang="en-US" sz="2800" b="1" dirty="0">
              <a:solidFill>
                <a:schemeClr val="tx1">
                  <a:lumMod val="95000"/>
                </a:schemeClr>
              </a:solidFill>
              <a:latin typeface="Arial Narrow" pitchFamily="34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o-RO" sz="2800" b="1" dirty="0" smtClean="0">
                <a:latin typeface="Arial Narrow" pitchFamily="34" charset="0"/>
              </a:rPr>
              <a:t>2</a:t>
            </a:r>
            <a:r>
              <a:rPr lang="en-US" sz="2800" b="1" dirty="0" smtClean="0">
                <a:latin typeface="Arial Narrow" pitchFamily="34" charset="0"/>
              </a:rPr>
              <a:t>. </a:t>
            </a:r>
            <a:r>
              <a:rPr lang="ro-RO" sz="2800" b="1" dirty="0" smtClean="0">
                <a:latin typeface="Arial Narrow" pitchFamily="34" charset="0"/>
              </a:rPr>
              <a:t>Prin </a:t>
            </a:r>
            <a:r>
              <a:rPr lang="ro-RO" sz="2800" b="1" dirty="0">
                <a:latin typeface="Arial Narrow" pitchFamily="34" charset="0"/>
              </a:rPr>
              <a:t>dilatare se modific</a:t>
            </a:r>
            <a:r>
              <a:rPr kumimoji="1" lang="ro-RO" sz="2800" b="1" dirty="0">
                <a:latin typeface="Arial Narrow" pitchFamily="34" charset="0"/>
              </a:rPr>
              <a:t>ă</a:t>
            </a:r>
            <a:r>
              <a:rPr lang="ro-RO" sz="2800" b="1" dirty="0">
                <a:latin typeface="Arial Narrow" pitchFamily="34" charset="0"/>
              </a:rPr>
              <a:t> masa corpului ? </a:t>
            </a:r>
            <a:r>
              <a:rPr lang="ro-RO" sz="2800" b="1" dirty="0" smtClean="0">
                <a:latin typeface="Arial Narrow" pitchFamily="34" charset="0"/>
              </a:rPr>
              <a:t>Dar greutatea?</a:t>
            </a:r>
            <a:endParaRPr lang="en-US" sz="2800" b="1" dirty="0">
              <a:latin typeface="Arial Narrow" pitchFamily="34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o-RO" sz="2800" b="1" dirty="0" smtClean="0">
                <a:latin typeface="Arial Narrow" pitchFamily="34" charset="0"/>
              </a:rPr>
              <a:t>3</a:t>
            </a:r>
            <a:r>
              <a:rPr lang="en-US" sz="2800" b="1" dirty="0" smtClean="0">
                <a:latin typeface="Arial Narrow" pitchFamily="34" charset="0"/>
              </a:rPr>
              <a:t>. </a:t>
            </a:r>
            <a:r>
              <a:rPr lang="ro-RO" sz="2800" b="1" dirty="0">
                <a:latin typeface="Arial Narrow" pitchFamily="34" charset="0"/>
              </a:rPr>
              <a:t>Prin dilatare se modific</a:t>
            </a:r>
            <a:r>
              <a:rPr kumimoji="1" lang="ro-RO" sz="2800" b="1" dirty="0">
                <a:latin typeface="Arial Narrow" pitchFamily="34" charset="0"/>
              </a:rPr>
              <a:t>ă</a:t>
            </a:r>
            <a:r>
              <a:rPr lang="ro-RO" sz="2800" b="1" dirty="0">
                <a:latin typeface="Arial Narrow" pitchFamily="34" charset="0"/>
              </a:rPr>
              <a:t> densitatea corpului </a:t>
            </a:r>
            <a:r>
              <a:rPr lang="ro-RO" sz="2800" b="1" dirty="0" smtClean="0">
                <a:latin typeface="Arial Narrow" pitchFamily="34" charset="0"/>
              </a:rPr>
              <a:t>?</a:t>
            </a:r>
          </a:p>
          <a:p>
            <a:pPr>
              <a:lnSpc>
                <a:spcPct val="80000"/>
              </a:lnSpc>
              <a:defRPr/>
            </a:pPr>
            <a:endParaRPr lang="en-US" sz="2800" b="1" dirty="0">
              <a:latin typeface="Arial Narrow" pitchFamily="34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o-RO" sz="2800" b="1" dirty="0" smtClean="0">
                <a:latin typeface="Arial Narrow" pitchFamily="34" charset="0"/>
              </a:rPr>
              <a:t>4</a:t>
            </a:r>
            <a:r>
              <a:rPr lang="en-US" sz="2800" b="1" dirty="0" smtClean="0">
                <a:latin typeface="Arial Narrow" pitchFamily="34" charset="0"/>
              </a:rPr>
              <a:t>. </a:t>
            </a:r>
            <a:r>
              <a:rPr lang="ro-RO" sz="2800" b="1" dirty="0">
                <a:latin typeface="Arial Narrow" pitchFamily="34" charset="0"/>
              </a:rPr>
              <a:t>M</a:t>
            </a:r>
            <a:r>
              <a:rPr kumimoji="1" lang="ro-RO" sz="2800" b="1" dirty="0">
                <a:latin typeface="Arial Narrow" pitchFamily="34" charset="0"/>
              </a:rPr>
              <a:t>ă</a:t>
            </a:r>
            <a:r>
              <a:rPr lang="ro-RO" sz="2800" b="1" dirty="0">
                <a:latin typeface="Arial Narrow" pitchFamily="34" charset="0"/>
              </a:rPr>
              <a:t>rimea dilat</a:t>
            </a:r>
            <a:r>
              <a:rPr kumimoji="1" lang="ro-RO" sz="2800" b="1" dirty="0">
                <a:latin typeface="Arial Narrow" pitchFamily="34" charset="0"/>
              </a:rPr>
              <a:t>ă</a:t>
            </a:r>
            <a:r>
              <a:rPr lang="ro-RO" sz="2800" b="1" dirty="0">
                <a:latin typeface="Arial Narrow" pitchFamily="34" charset="0"/>
              </a:rPr>
              <a:t>rii depinde sau nu de </a:t>
            </a:r>
            <a:r>
              <a:rPr lang="ro-RO" sz="2800" b="1" dirty="0">
                <a:latin typeface="Arial Narrow" pitchFamily="34" charset="0"/>
                <a:cs typeface="Times New Roman" pitchFamily="18" charset="0"/>
              </a:rPr>
              <a:t>natura substan</a:t>
            </a:r>
            <a:r>
              <a:rPr kumimoji="1" lang="ro-RO" sz="2800" b="1" dirty="0">
                <a:latin typeface="Arial Narrow" pitchFamily="34" charset="0"/>
              </a:rPr>
              <a:t>ţ</a:t>
            </a:r>
            <a:r>
              <a:rPr lang="ro-RO" sz="2800" b="1" dirty="0">
                <a:latin typeface="Arial Narrow" pitchFamily="34" charset="0"/>
                <a:cs typeface="Times New Roman" pitchFamily="18" charset="0"/>
              </a:rPr>
              <a:t>ei</a:t>
            </a:r>
            <a:r>
              <a:rPr lang="en-US" sz="2800" b="1" dirty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ro-RO" sz="2800" b="1" dirty="0">
                <a:latin typeface="Arial Narrow" pitchFamily="34" charset="0"/>
              </a:rPr>
              <a:t>? </a:t>
            </a:r>
            <a:r>
              <a:rPr lang="ro-RO" sz="2800" b="1" dirty="0" smtClean="0">
                <a:latin typeface="Arial Narrow" pitchFamily="34" charset="0"/>
              </a:rPr>
              <a:t>Dați exemple </a:t>
            </a:r>
            <a:endParaRPr lang="ro-RO" sz="2800" b="1" dirty="0">
              <a:latin typeface="Arial Narrow" pitchFamily="34" charset="0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191000" y="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sz="2400" b="1">
                <a:latin typeface="Times New Roman" pitchFamily="18" charset="0"/>
              </a:rPr>
              <a:t>Exercitii</a:t>
            </a:r>
            <a:endParaRPr kumimoji="1" lang="ro-RO" sz="2400" b="1">
              <a:latin typeface="Times New Roman" pitchFamily="18" charset="0"/>
            </a:endParaRPr>
          </a:p>
        </p:txBody>
      </p:sp>
      <p:sp>
        <p:nvSpPr>
          <p:cNvPr id="48134" name="AutoShape 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381000" y="6477000"/>
            <a:ext cx="609600" cy="381000"/>
          </a:xfrm>
          <a:prstGeom prst="actionButtonBackPreviou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077200" y="6477000"/>
            <a:ext cx="685800" cy="381000"/>
          </a:xfrm>
          <a:prstGeom prst="actionButtonForwardNext">
            <a:avLst/>
          </a:prstGeom>
          <a:gradFill rotWithShape="0">
            <a:gsLst>
              <a:gs pos="0">
                <a:srgbClr val="5E9EFF"/>
              </a:gs>
              <a:gs pos="20000">
                <a:srgbClr val="85C2FF"/>
              </a:gs>
              <a:gs pos="35001">
                <a:srgbClr val="C4D6EB"/>
              </a:gs>
              <a:gs pos="50000">
                <a:srgbClr val="FFEBFA"/>
              </a:gs>
              <a:gs pos="64999">
                <a:srgbClr val="C4D6EB"/>
              </a:gs>
              <a:gs pos="80000">
                <a:srgbClr val="85C2FF"/>
              </a:gs>
              <a:gs pos="100000">
                <a:srgbClr val="5E9E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0" y="4508500"/>
            <a:ext cx="71628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FontTx/>
              <a:buChar char="•"/>
            </a:pPr>
            <a:r>
              <a:rPr lang="en-US" sz="2800" b="1">
                <a:latin typeface="Arial Narrow" pitchFamily="34" charset="0"/>
                <a:cs typeface="Times New Roman" pitchFamily="18" charset="0"/>
              </a:rPr>
              <a:t>7. </a:t>
            </a:r>
            <a:r>
              <a:rPr lang="ro-RO" sz="2800" b="1">
                <a:latin typeface="Arial Narrow" pitchFamily="34" charset="0"/>
                <a:cs typeface="Times New Roman" pitchFamily="18" charset="0"/>
              </a:rPr>
              <a:t>De ce atunci când se face focul în sobă grătarul din interiorul sobei se curbează?</a:t>
            </a:r>
            <a:endParaRPr kumimoji="1" lang="ro-RO" sz="2800" b="1">
              <a:latin typeface="Times New Roman" pitchFamily="18" charset="0"/>
            </a:endParaRP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0" y="5805488"/>
            <a:ext cx="73802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kumimoji="1" lang="en-US" sz="2800" b="1">
                <a:latin typeface="Arial Narrow" pitchFamily="34" charset="0"/>
              </a:rPr>
              <a:t>8. De ce vara asfaltul </a:t>
            </a:r>
            <a:r>
              <a:rPr kumimoji="1" lang="ro-RO" sz="2800" b="1">
                <a:latin typeface="Arial Narrow" pitchFamily="34" charset="0"/>
              </a:rPr>
              <a:t>ş</a:t>
            </a:r>
            <a:r>
              <a:rPr kumimoji="1" lang="en-US" sz="2800" b="1">
                <a:latin typeface="Arial Narrow" pitchFamily="34" charset="0"/>
              </a:rPr>
              <a:t>oselel</a:t>
            </a:r>
            <a:r>
              <a:rPr kumimoji="1" lang="ro-RO" sz="2800" b="1">
                <a:latin typeface="Arial Narrow" pitchFamily="34" charset="0"/>
              </a:rPr>
              <a:t>o</a:t>
            </a:r>
            <a:r>
              <a:rPr kumimoji="1" lang="en-US" sz="2800" b="1">
                <a:latin typeface="Arial Narrow" pitchFamily="34" charset="0"/>
              </a:rPr>
              <a:t>r se deniveleaz</a:t>
            </a:r>
            <a:r>
              <a:rPr kumimoji="1" lang="ro-RO" sz="2800" b="1">
                <a:latin typeface="Arial Narrow" pitchFamily="34" charset="0"/>
              </a:rPr>
              <a:t>ă</a:t>
            </a:r>
            <a:r>
              <a:rPr kumimoji="1" lang="en-US" sz="2800" b="1">
                <a:latin typeface="Arial Narrow" pitchFamily="34" charset="0"/>
              </a:rPr>
              <a:t>?</a:t>
            </a:r>
            <a:endParaRPr kumimoji="1" lang="ro-RO" sz="2800" b="1">
              <a:latin typeface="Arial Narrow" pitchFamily="34" charset="0"/>
            </a:endParaRPr>
          </a:p>
        </p:txBody>
      </p:sp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75" y="4868863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Picture 11" descr="MCj0412494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4076700"/>
            <a:ext cx="1047750" cy="105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40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76833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30</a:t>
            </a:r>
            <a:endParaRPr lang="en-US" sz="2800" b="1" dirty="0"/>
          </a:p>
        </p:txBody>
      </p:sp>
      <p:sp>
        <p:nvSpPr>
          <p:cNvPr id="13" name="Buton acțiune: Înainte sau Următorul 12">
            <a:hlinkClick r:id="" action="ppaction://hlinkshowjump?jump=nextslide" highlightClick="1"/>
          </p:cNvPr>
          <p:cNvSpPr/>
          <p:nvPr/>
        </p:nvSpPr>
        <p:spPr>
          <a:xfrm>
            <a:off x="7596188" y="0"/>
            <a:ext cx="755650" cy="5486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Buton acțiune: Înapoi sau Anteriorul 14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Buton acțiune: Pornire 15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"/>
                            </p:stCondLst>
                            <p:childTnLst>
                              <p:par>
                                <p:cTn id="1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9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utoUpdateAnimBg="0"/>
      <p:bldP spid="30725" grpId="1"/>
      <p:bldP spid="30728" grpId="0" autoUpdateAnimBg="0"/>
      <p:bldP spid="30729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u 1"/>
          <p:cNvSpPr>
            <a:spLocks noGrp="1"/>
          </p:cNvSpPr>
          <p:nvPr>
            <p:ph type="title"/>
          </p:nvPr>
        </p:nvSpPr>
        <p:spPr>
          <a:xfrm>
            <a:off x="381000" y="37338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i="1" dirty="0" smtClean="0">
                <a:latin typeface="Monotype Corsiva" pitchFamily="66" charset="0"/>
              </a:rPr>
              <a:t>BIBLIOGRAFIE</a:t>
            </a:r>
          </a:p>
        </p:txBody>
      </p:sp>
      <p:sp>
        <p:nvSpPr>
          <p:cNvPr id="9" name="Titlu 1"/>
          <p:cNvSpPr txBox="1">
            <a:spLocks/>
          </p:cNvSpPr>
          <p:nvPr/>
        </p:nvSpPr>
        <p:spPr bwMode="auto">
          <a:xfrm>
            <a:off x="0" y="609600"/>
            <a:ext cx="9144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o-RO" altLang="ro-RO" sz="4000" dirty="0">
                <a:latin typeface="Monotype Corsiva" pitchFamily="66" charset="0"/>
                <a:ea typeface="+mj-ea"/>
                <a:cs typeface="+mj-cs"/>
              </a:rPr>
              <a:t>Material realizat de </a:t>
            </a:r>
            <a:r>
              <a:rPr lang="en-US" altLang="ro-RO" sz="4000" dirty="0" err="1">
                <a:latin typeface="Monotype Corsiva" pitchFamily="66" charset="0"/>
                <a:ea typeface="+mj-ea"/>
                <a:cs typeface="+mj-cs"/>
              </a:rPr>
              <a:t>prof</a:t>
            </a:r>
            <a:r>
              <a:rPr lang="en-US" altLang="ro-RO" sz="4000" dirty="0">
                <a:latin typeface="Monotype Corsiva" pitchFamily="66" charset="0"/>
                <a:ea typeface="+mj-ea"/>
                <a:cs typeface="+mj-cs"/>
              </a:rPr>
              <a:t>. Lauren</a:t>
            </a:r>
            <a:r>
              <a:rPr lang="ro-RO" altLang="ro-RO" sz="4000" dirty="0">
                <a:latin typeface="Monotype Corsiva" pitchFamily="66" charset="0"/>
                <a:ea typeface="+mj-ea"/>
                <a:cs typeface="+mj-cs"/>
              </a:rPr>
              <a:t>tiu </a:t>
            </a:r>
            <a:r>
              <a:rPr lang="ro-RO" altLang="ro-RO" sz="4000" dirty="0" err="1">
                <a:latin typeface="Monotype Corsiva" pitchFamily="66" charset="0"/>
                <a:ea typeface="+mj-ea"/>
                <a:cs typeface="+mj-cs"/>
              </a:rPr>
              <a:t>Rosu</a:t>
            </a:r>
            <a:r>
              <a:rPr lang="ro-RO" altLang="ro-RO" sz="4000" dirty="0">
                <a:latin typeface="Monotype Corsiva" pitchFamily="66" charset="0"/>
                <a:ea typeface="+mj-ea"/>
                <a:cs typeface="+mj-cs"/>
              </a:rPr>
              <a:t>.</a:t>
            </a:r>
            <a:endParaRPr lang="en-US" altLang="ro-RO" sz="4000" dirty="0">
              <a:latin typeface="Monotype Corsiva" pitchFamily="66" charset="0"/>
              <a:ea typeface="+mj-ea"/>
              <a:cs typeface="+mj-cs"/>
            </a:endParaRPr>
          </a:p>
          <a:p>
            <a:pPr algn="ctr">
              <a:defRPr/>
            </a:pP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De același autor, sunt disponibile manuale de fizică pe suport electronic, ale căror </a:t>
            </a:r>
            <a:r>
              <a:rPr lang="ro-RO" altLang="ro-RO" dirty="0" err="1">
                <a:latin typeface="Monotype Corsiva" pitchFamily="66" charset="0"/>
                <a:ea typeface="+mj-ea"/>
                <a:cs typeface="+mj-cs"/>
              </a:rPr>
              <a:t>lec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t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ii pot fi descărcate de pe site-ul </a:t>
            </a:r>
            <a:r>
              <a:rPr lang="ro-RO" altLang="ro-RO" dirty="0" err="1">
                <a:latin typeface="Monotype Corsiva" pitchFamily="66" charset="0"/>
                <a:ea typeface="+mj-ea"/>
                <a:cs typeface="+mj-cs"/>
              </a:rPr>
              <a:t>www.didactic.ro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  pentru fiecare clasă de gimnaziu,  dar si numeroase </a:t>
            </a:r>
            <a:r>
              <a:rPr lang="ro-RO" altLang="ro-RO" dirty="0" err="1">
                <a:latin typeface="Monotype Corsiva" pitchFamily="66" charset="0"/>
                <a:ea typeface="+mj-ea"/>
                <a:cs typeface="+mj-cs"/>
              </a:rPr>
              <a:t>lec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t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ii pentru clasele de liceu.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Alte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seturi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de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lectii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,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continând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experimente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filmate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,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fotografii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cu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aparatura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experimental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ă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si  </a:t>
            </a:r>
            <a:r>
              <a:rPr lang="ro-RO" altLang="ro-RO" dirty="0" err="1">
                <a:latin typeface="Monotype Corsiva" pitchFamily="66" charset="0"/>
                <a:ea typeface="+mj-ea"/>
                <a:cs typeface="+mj-cs"/>
              </a:rPr>
              <a:t>continuturi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de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înv</a:t>
            </a:r>
            <a:r>
              <a:rPr lang="ro-RO" altLang="ro-RO" dirty="0" err="1">
                <a:latin typeface="Monotype Corsiva" pitchFamily="66" charset="0"/>
                <a:ea typeface="+mj-ea"/>
                <a:cs typeface="+mj-cs"/>
              </a:rPr>
              <a:t>ătare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  si evaluare interactivă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vor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fi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disponibile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si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in </a:t>
            </a:r>
            <a:r>
              <a:rPr lang="en-US" altLang="ro-RO" dirty="0" err="1">
                <a:latin typeface="Monotype Corsiva" pitchFamily="66" charset="0"/>
                <a:ea typeface="+mj-ea"/>
                <a:cs typeface="+mj-cs"/>
              </a:rPr>
              <a:t>viitor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 in pagina autorului</a:t>
            </a:r>
            <a:r>
              <a:rPr lang="en-US" altLang="ro-RO" dirty="0">
                <a:latin typeface="Monotype Corsiva" pitchFamily="66" charset="0"/>
                <a:ea typeface="+mj-ea"/>
                <a:cs typeface="+mj-cs"/>
              </a:rPr>
              <a:t> </a:t>
            </a:r>
            <a:r>
              <a:rPr lang="ro-RO" altLang="ro-RO" dirty="0">
                <a:latin typeface="Monotype Corsiva" pitchFamily="66" charset="0"/>
                <a:cs typeface="+mn-cs"/>
              </a:rPr>
              <a:t>pe site-ul </a:t>
            </a:r>
            <a:r>
              <a:rPr lang="ro-RO" altLang="ro-RO" dirty="0" err="1">
                <a:latin typeface="Monotype Corsiva" pitchFamily="66" charset="0"/>
                <a:cs typeface="+mn-cs"/>
              </a:rPr>
              <a:t>www.didactic.ro</a:t>
            </a:r>
            <a:r>
              <a:rPr lang="ro-RO" altLang="ro-RO" dirty="0">
                <a:latin typeface="Monotype Corsiva" pitchFamily="66" charset="0"/>
                <a:ea typeface="+mj-ea"/>
                <a:cs typeface="+mj-cs"/>
              </a:rPr>
              <a:t> </a:t>
            </a:r>
          </a:p>
          <a:p>
            <a:pPr algn="ctr">
              <a:defRPr/>
            </a:pPr>
            <a:endParaRPr lang="ro-RO" altLang="ro-RO" dirty="0"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29702" name="Substituent conținut 2"/>
          <p:cNvSpPr txBox="1">
            <a:spLocks/>
          </p:cNvSpPr>
          <p:nvPr/>
        </p:nvSpPr>
        <p:spPr bwMode="auto">
          <a:xfrm>
            <a:off x="0" y="4495800"/>
            <a:ext cx="91440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1400" i="1" dirty="0" err="1">
                <a:latin typeface="Arial Narrow" pitchFamily="34" charset="0"/>
                <a:cs typeface="+mn-cs"/>
              </a:rPr>
              <a:t>Anatolie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Hristev</a:t>
            </a:r>
            <a:r>
              <a:rPr lang="en-US" sz="1400" i="1" dirty="0">
                <a:latin typeface="Arial Narrow" pitchFamily="34" charset="0"/>
                <a:cs typeface="+mn-cs"/>
              </a:rPr>
              <a:t>- </a:t>
            </a:r>
            <a:r>
              <a:rPr lang="en-US" sz="1400" i="1" dirty="0" err="1">
                <a:latin typeface="Arial Narrow" pitchFamily="34" charset="0"/>
                <a:cs typeface="+mn-cs"/>
              </a:rPr>
              <a:t>Fizica</a:t>
            </a:r>
            <a:r>
              <a:rPr lang="en-US" sz="1400" i="1" dirty="0">
                <a:latin typeface="Arial Narrow" pitchFamily="34" charset="0"/>
                <a:cs typeface="+mn-cs"/>
              </a:rPr>
              <a:t>  </a:t>
            </a:r>
            <a:r>
              <a:rPr lang="en-US" sz="1400" i="1" dirty="0" err="1">
                <a:latin typeface="Arial Narrow" pitchFamily="34" charset="0"/>
                <a:cs typeface="+mn-cs"/>
              </a:rPr>
              <a:t>mecanica</a:t>
            </a:r>
            <a:r>
              <a:rPr lang="en-US" sz="1400" i="1" dirty="0">
                <a:latin typeface="Arial Narrow" pitchFamily="34" charset="0"/>
                <a:cs typeface="+mn-cs"/>
              </a:rPr>
              <a:t> – </a:t>
            </a:r>
            <a:r>
              <a:rPr lang="en-US" sz="1400" i="1" dirty="0" err="1">
                <a:latin typeface="Arial Narrow" pitchFamily="34" charset="0"/>
                <a:cs typeface="+mn-cs"/>
              </a:rPr>
              <a:t>Universitatea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Bucuresti</a:t>
            </a:r>
            <a:r>
              <a:rPr lang="en-US" sz="1400" i="1" dirty="0">
                <a:latin typeface="Arial Narrow" pitchFamily="34" charset="0"/>
                <a:cs typeface="+mn-cs"/>
              </a:rPr>
              <a:t>, curs </a:t>
            </a:r>
            <a:r>
              <a:rPr lang="en-US" sz="1400" i="1" dirty="0" err="1">
                <a:latin typeface="Arial Narrow" pitchFamily="34" charset="0"/>
                <a:cs typeface="+mn-cs"/>
              </a:rPr>
              <a:t>pentru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studentii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anului</a:t>
            </a:r>
            <a:r>
              <a:rPr lang="en-US" sz="1400" i="1" dirty="0">
                <a:latin typeface="Arial Narrow" pitchFamily="34" charset="0"/>
                <a:cs typeface="+mn-cs"/>
              </a:rPr>
              <a:t> 1 </a:t>
            </a:r>
            <a:r>
              <a:rPr lang="en-US" sz="1400" i="1" dirty="0" err="1">
                <a:latin typeface="Arial Narrow" pitchFamily="34" charset="0"/>
                <a:cs typeface="+mn-cs"/>
              </a:rPr>
              <a:t>Facultatea</a:t>
            </a:r>
            <a:r>
              <a:rPr lang="en-US" sz="1400" i="1" dirty="0">
                <a:latin typeface="Arial Narrow" pitchFamily="34" charset="0"/>
                <a:cs typeface="+mn-cs"/>
              </a:rPr>
              <a:t> de </a:t>
            </a:r>
            <a:r>
              <a:rPr lang="en-US" sz="1400" i="1" dirty="0" err="1">
                <a:latin typeface="Arial Narrow" pitchFamily="34" charset="0"/>
                <a:cs typeface="+mn-cs"/>
              </a:rPr>
              <a:t>fizica</a:t>
            </a:r>
            <a:endParaRPr lang="en-US" sz="1400" i="1" dirty="0">
              <a:latin typeface="Arial Narrow" pitchFamily="34" charset="0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1400" i="1" dirty="0">
                <a:latin typeface="Arial Narrow" pitchFamily="34" charset="0"/>
                <a:cs typeface="+mn-cs"/>
              </a:rPr>
              <a:t>Ion </a:t>
            </a:r>
            <a:r>
              <a:rPr lang="en-US" sz="1400" i="1" dirty="0" err="1">
                <a:latin typeface="Arial Narrow" pitchFamily="34" charset="0"/>
                <a:cs typeface="+mn-cs"/>
              </a:rPr>
              <a:t>Popescu</a:t>
            </a:r>
            <a:r>
              <a:rPr lang="en-US" sz="1400" i="1" dirty="0">
                <a:latin typeface="Arial Narrow" pitchFamily="34" charset="0"/>
                <a:cs typeface="+mn-cs"/>
              </a:rPr>
              <a:t>  - </a:t>
            </a:r>
            <a:r>
              <a:rPr lang="en-US" sz="1400" i="1" dirty="0" err="1">
                <a:latin typeface="Arial Narrow" pitchFamily="34" charset="0"/>
                <a:cs typeface="+mn-cs"/>
              </a:rPr>
              <a:t>Fizica</a:t>
            </a:r>
            <a:r>
              <a:rPr lang="en-US" sz="1400" i="1" dirty="0">
                <a:latin typeface="Arial Narrow" pitchFamily="34" charset="0"/>
                <a:cs typeface="+mn-cs"/>
              </a:rPr>
              <a:t>  , </a:t>
            </a:r>
            <a:r>
              <a:rPr lang="en-US" sz="1400" i="1" dirty="0" err="1">
                <a:latin typeface="Arial Narrow" pitchFamily="34" charset="0"/>
                <a:cs typeface="+mn-cs"/>
              </a:rPr>
              <a:t>volum</a:t>
            </a:r>
            <a:r>
              <a:rPr lang="en-US" sz="1400" i="1" dirty="0">
                <a:latin typeface="Arial Narrow" pitchFamily="34" charset="0"/>
                <a:cs typeface="+mn-cs"/>
              </a:rPr>
              <a:t> 1 – </a:t>
            </a:r>
            <a:r>
              <a:rPr lang="en-US" sz="1400" i="1" dirty="0" err="1">
                <a:latin typeface="Arial Narrow" pitchFamily="34" charset="0"/>
                <a:cs typeface="+mn-cs"/>
              </a:rPr>
              <a:t>Politehnica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Bucuresti</a:t>
            </a:r>
            <a:r>
              <a:rPr lang="en-US" sz="1400" i="1" dirty="0">
                <a:latin typeface="Arial Narrow" pitchFamily="34" charset="0"/>
                <a:cs typeface="+mn-cs"/>
              </a:rPr>
              <a:t>, curs </a:t>
            </a:r>
            <a:r>
              <a:rPr lang="en-US" sz="1400" i="1" dirty="0" err="1">
                <a:latin typeface="Arial Narrow" pitchFamily="34" charset="0"/>
                <a:cs typeface="+mn-cs"/>
              </a:rPr>
              <a:t>pentru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studentii</a:t>
            </a:r>
            <a:r>
              <a:rPr lang="en-US" sz="1400" i="1" dirty="0">
                <a:latin typeface="Arial Narrow" pitchFamily="34" charset="0"/>
                <a:cs typeface="+mn-cs"/>
              </a:rPr>
              <a:t> </a:t>
            </a:r>
            <a:r>
              <a:rPr lang="en-US" sz="1400" i="1" dirty="0" err="1">
                <a:latin typeface="Arial Narrow" pitchFamily="34" charset="0"/>
                <a:cs typeface="+mn-cs"/>
              </a:rPr>
              <a:t>anului</a:t>
            </a:r>
            <a:r>
              <a:rPr lang="en-US" sz="1400" i="1" dirty="0">
                <a:latin typeface="Arial Narrow" pitchFamily="34" charset="0"/>
                <a:cs typeface="+mn-cs"/>
              </a:rPr>
              <a:t> 1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1400" i="1" dirty="0">
                <a:latin typeface="Arial Narrow" pitchFamily="34" charset="0"/>
              </a:rPr>
              <a:t>Manual de </a:t>
            </a:r>
            <a:r>
              <a:rPr lang="en-US" sz="1400" i="1" dirty="0" err="1">
                <a:latin typeface="Arial Narrow" pitchFamily="34" charset="0"/>
              </a:rPr>
              <a:t>fizica</a:t>
            </a:r>
            <a:r>
              <a:rPr lang="en-US" sz="1400" i="1" dirty="0">
                <a:latin typeface="Arial Narrow" pitchFamily="34" charset="0"/>
              </a:rPr>
              <a:t> </a:t>
            </a:r>
            <a:r>
              <a:rPr lang="ro-RO" sz="1400" i="1" dirty="0" err="1">
                <a:latin typeface="Arial Narrow" pitchFamily="34" charset="0"/>
              </a:rPr>
              <a:t>Cls.VIII</a:t>
            </a:r>
            <a:r>
              <a:rPr lang="ro-RO" sz="1400" i="1" dirty="0">
                <a:latin typeface="Arial Narrow" pitchFamily="34" charset="0"/>
              </a:rPr>
              <a:t>, </a:t>
            </a:r>
            <a:r>
              <a:rPr lang="ro-RO" sz="1400" i="1" dirty="0" err="1">
                <a:latin typeface="Arial Narrow" pitchFamily="34" charset="0"/>
              </a:rPr>
              <a:t>E.Nichita</a:t>
            </a:r>
            <a:r>
              <a:rPr lang="ro-RO" sz="1400" i="1" dirty="0">
                <a:latin typeface="Arial Narrow" pitchFamily="34" charset="0"/>
              </a:rPr>
              <a:t>, </a:t>
            </a:r>
            <a:r>
              <a:rPr lang="ro-RO" sz="1400" i="1" dirty="0" err="1">
                <a:latin typeface="Arial Narrow" pitchFamily="34" charset="0"/>
              </a:rPr>
              <a:t>M.Fronescu</a:t>
            </a:r>
            <a:r>
              <a:rPr lang="ro-RO" sz="1400" i="1" dirty="0">
                <a:latin typeface="Arial Narrow" pitchFamily="34" charset="0"/>
              </a:rPr>
              <a:t>, </a:t>
            </a:r>
            <a:r>
              <a:rPr lang="ro-RO" sz="1400" i="1" dirty="0" err="1">
                <a:latin typeface="Arial Narrow" pitchFamily="34" charset="0"/>
              </a:rPr>
              <a:t>G.Ilie</a:t>
            </a:r>
            <a:r>
              <a:rPr lang="ro-RO" sz="1400" i="1" dirty="0">
                <a:latin typeface="Arial Narrow" pitchFamily="34" charset="0"/>
              </a:rPr>
              <a:t>, Editura didactica, 1982</a:t>
            </a:r>
            <a:endParaRPr lang="en-US" sz="1400" i="1" dirty="0">
              <a:latin typeface="Arial Narrow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ro-RO" sz="1400" i="1" dirty="0">
                <a:latin typeface="Arial Narrow" pitchFamily="34" charset="0"/>
                <a:cs typeface="+mn-cs"/>
              </a:rPr>
              <a:t>WEBOGRAFIE</a:t>
            </a:r>
            <a:r>
              <a:rPr lang="en-US" sz="1400" i="1" dirty="0" smtClean="0">
                <a:latin typeface="Arial Narrow" pitchFamily="34" charset="0"/>
                <a:cs typeface="+mn-cs"/>
              </a:rPr>
              <a:t>:</a:t>
            </a:r>
            <a:r>
              <a:rPr lang="ro-RO" sz="1400" i="1" dirty="0" smtClean="0">
                <a:latin typeface="Arial Narrow" pitchFamily="34" charset="0"/>
                <a:cs typeface="+mn-cs"/>
              </a:rPr>
              <a:t>  </a:t>
            </a:r>
            <a:r>
              <a:rPr lang="ro-RO" sz="1400" i="1" dirty="0" err="1" smtClean="0">
                <a:latin typeface="Arial Narrow" pitchFamily="34" charset="0"/>
                <a:cs typeface="+mn-cs"/>
              </a:rPr>
              <a:t>https</a:t>
            </a:r>
            <a:r>
              <a:rPr lang="en-US" sz="1400" i="1" dirty="0" smtClean="0">
                <a:latin typeface="Arial Narrow" pitchFamily="34" charset="0"/>
              </a:rPr>
              <a:t>://</a:t>
            </a:r>
            <a:r>
              <a:rPr lang="ro-RO" sz="1400" i="1" dirty="0" err="1" smtClean="0">
                <a:latin typeface="Arial Narrow" pitchFamily="34" charset="0"/>
                <a:cs typeface="+mn-cs"/>
              </a:rPr>
              <a:t>giphy.com</a:t>
            </a:r>
            <a:r>
              <a:rPr lang="ro-RO" sz="1400" i="1" dirty="0" smtClean="0">
                <a:latin typeface="Arial Narrow" pitchFamily="34" charset="0"/>
                <a:cs typeface="+mn-cs"/>
              </a:rPr>
              <a:t>/</a:t>
            </a:r>
            <a:r>
              <a:rPr lang="ro-RO" dirty="0" smtClean="0">
                <a:cs typeface="+mn-cs"/>
              </a:rPr>
              <a:t>     </a:t>
            </a:r>
            <a:r>
              <a:rPr lang="ro-RO" sz="1400" i="1" dirty="0" smtClean="0">
                <a:latin typeface="Arial Narrow" pitchFamily="34" charset="0"/>
              </a:rPr>
              <a:t>https://edition.cnn.com/videos/weather/2017/10/05/tropical-storm-nate-models-forecast-thursday-sot.cnn</a:t>
            </a:r>
            <a:r>
              <a:rPr lang="ro-RO" sz="1400" dirty="0" smtClean="0"/>
              <a:t>     </a:t>
            </a:r>
            <a:endParaRPr lang="en-US" sz="1400" dirty="0" smtClean="0"/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ro-RO" dirty="0">
              <a:latin typeface="Monotype Corsiva" pitchFamily="66" charset="0"/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en-US" dirty="0">
              <a:cs typeface="+mn-cs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ro-RO" dirty="0">
              <a:latin typeface="Monotype Corsiva" pitchFamily="66" charset="0"/>
              <a:cs typeface="+mn-cs"/>
            </a:endParaRPr>
          </a:p>
        </p:txBody>
      </p:sp>
      <p:sp>
        <p:nvSpPr>
          <p:cNvPr id="31751" name="CasetăText 10"/>
          <p:cNvSpPr txBox="1">
            <a:spLocks noChangeArrowheads="1"/>
          </p:cNvSpPr>
          <p:nvPr/>
        </p:nvSpPr>
        <p:spPr bwMode="auto">
          <a:xfrm>
            <a:off x="7848600" y="833438"/>
            <a:ext cx="15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400"/>
              <a:t>,</a:t>
            </a:r>
            <a:endParaRPr lang="en-US" sz="2400"/>
          </a:p>
        </p:txBody>
      </p:sp>
      <p:sp>
        <p:nvSpPr>
          <p:cNvPr id="10" name="Titlu 1"/>
          <p:cNvSpPr txBox="1">
            <a:spLocks/>
          </p:cNvSpPr>
          <p:nvPr/>
        </p:nvSpPr>
        <p:spPr bwMode="auto">
          <a:xfrm>
            <a:off x="6096000" y="2362200"/>
            <a:ext cx="1981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altLang="ro-RO" sz="4000" dirty="0">
                <a:latin typeface="Monotype Corsiva" pitchFamily="66" charset="0"/>
                <a:ea typeface="+mj-ea"/>
                <a:cs typeface="+mj-cs"/>
              </a:rPr>
              <a:t>L</a:t>
            </a:r>
            <a:r>
              <a:rPr lang="ro-RO" altLang="ro-RO" sz="4000" dirty="0">
                <a:latin typeface="Monotype Corsiva" pitchFamily="66" charset="0"/>
                <a:ea typeface="+mj-ea"/>
                <a:cs typeface="+mj-cs"/>
              </a:rPr>
              <a:t>.R.</a:t>
            </a:r>
            <a:endParaRPr lang="ro-RO" altLang="ro-RO" dirty="0"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31754" name="CasetăText 10"/>
          <p:cNvSpPr txBox="1">
            <a:spLocks noChangeArrowheads="1"/>
          </p:cNvSpPr>
          <p:nvPr/>
        </p:nvSpPr>
        <p:spPr bwMode="auto">
          <a:xfrm>
            <a:off x="6629400" y="838200"/>
            <a:ext cx="15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400"/>
              <a:t>,</a:t>
            </a:r>
            <a:endParaRPr lang="en-US" sz="2400"/>
          </a:p>
        </p:txBody>
      </p:sp>
      <p:sp>
        <p:nvSpPr>
          <p:cNvPr id="14" name="Buton acțiune: Înapoi sau Anteriorul 13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86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76833" cy="52322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o-RO" sz="2800" b="1" dirty="0" smtClean="0"/>
              <a:t>3</a:t>
            </a:r>
            <a:r>
              <a:rPr lang="en-US" sz="2800" b="1" smtClean="0"/>
              <a:t>1</a:t>
            </a:r>
            <a:endParaRPr lang="en-US" sz="2800" b="1" dirty="0"/>
          </a:p>
        </p:txBody>
      </p:sp>
      <p:sp>
        <p:nvSpPr>
          <p:cNvPr id="11" name="Buton acțiune: Pornire 10">
            <a:hlinkClick r:id="rId2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ine 23" descr="a59375599f9ea2d185ca68440bc91fd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575" y="5105400"/>
            <a:ext cx="936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ine 26" descr="372900730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105400"/>
            <a:ext cx="10080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ine 28" descr="66052d1ea8978e6fd881faa7c3b2cb5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5105400"/>
            <a:ext cx="8636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ine 29" descr="coffee-smiley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5105400"/>
            <a:ext cx="1008063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puțin</a:t>
            </a:r>
            <a:endParaRPr lang="en-US" sz="22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3886200"/>
            <a:ext cx="1355725" cy="12192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>
                <a:solidFill>
                  <a:schemeClr val="tx1"/>
                </a:solidFill>
                <a:latin typeface="Arial Narrow" pitchFamily="34" charset="0"/>
              </a:rPr>
              <a:t>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deloc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4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48200" y="3881438"/>
            <a:ext cx="1368425" cy="1223962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la fel ca înainte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depinde care-i mai cald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6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Uită-te mai bine!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7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5791200"/>
            <a:ext cx="13557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CORECT! Felicitări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8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13275" y="5791200"/>
            <a:ext cx="14065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9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GREȘIT.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199" name="Titlu 1"/>
          <p:cNvSpPr>
            <a:spLocks noGrp="1"/>
          </p:cNvSpPr>
          <p:nvPr>
            <p:ph type="title"/>
          </p:nvPr>
        </p:nvSpPr>
        <p:spPr>
          <a:xfrm>
            <a:off x="1676400" y="0"/>
            <a:ext cx="5040089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ro-RO" sz="3600" b="1" dirty="0" smtClean="0"/>
              <a:t>     </a:t>
            </a:r>
            <a:r>
              <a:rPr lang="ro-RO" altLang="ro-RO" sz="3600" b="1" dirty="0" smtClean="0"/>
              <a:t>EXERCIȚII</a:t>
            </a:r>
            <a:endParaRPr lang="en-US" sz="3600" dirty="0" smtClean="0"/>
          </a:p>
        </p:txBody>
      </p:sp>
      <p:sp>
        <p:nvSpPr>
          <p:cNvPr id="6162" name="Dreptunghi 25"/>
          <p:cNvSpPr>
            <a:spLocks noChangeArrowheads="1"/>
          </p:cNvSpPr>
          <p:nvPr/>
        </p:nvSpPr>
        <p:spPr bwMode="auto">
          <a:xfrm>
            <a:off x="539750" y="3429000"/>
            <a:ext cx="3287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o-RO" altLang="en-US" sz="2400" b="1">
                <a:latin typeface="Arial Narrow" pitchFamily="34" charset="0"/>
              </a:rPr>
              <a:t>Alegeți răspunsul corect! </a:t>
            </a:r>
            <a:endParaRPr lang="en-US" altLang="en-US" sz="2400" b="1">
              <a:latin typeface="Arial Narrow" pitchFamily="34" charset="0"/>
            </a:endParaRPr>
          </a:p>
        </p:txBody>
      </p:sp>
      <p:pic>
        <p:nvPicPr>
          <p:cNvPr id="26" name="Imagine 25" descr="worried-face-2336176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7200" y="5105400"/>
            <a:ext cx="6318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2" name="Dreptunghi 41"/>
          <p:cNvSpPr/>
          <p:nvPr/>
        </p:nvSpPr>
        <p:spPr>
          <a:xfrm>
            <a:off x="0" y="1143000"/>
            <a:ext cx="91440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buFontTx/>
              <a:buNone/>
            </a:pPr>
            <a:r>
              <a:rPr lang="ro-RO" sz="2400" b="1" dirty="0" smtClean="0">
                <a:solidFill>
                  <a:schemeClr val="tx1"/>
                </a:solidFill>
                <a:latin typeface="Times New Roman" pitchFamily="18" charset="0"/>
              </a:rPr>
              <a:t>           După ce două corpuri au ajuns la echilibru termic cum schimbă căldură între ele?</a:t>
            </a:r>
            <a:endParaRPr lang="en-US" sz="2400" b="1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1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3886200"/>
            <a:ext cx="1371600" cy="1223963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2400" b="1" dirty="0">
              <a:solidFill>
                <a:schemeClr val="tx1"/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mult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Repede dacă e frig 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3" name="Explicaţie nor 42"/>
          <p:cNvSpPr/>
          <p:nvPr/>
        </p:nvSpPr>
        <p:spPr>
          <a:xfrm>
            <a:off x="2057400" y="2133600"/>
            <a:ext cx="1727200" cy="1655763"/>
          </a:xfrm>
          <a:prstGeom prst="cloudCallout">
            <a:avLst>
              <a:gd name="adj1" fmla="val 28518"/>
              <a:gd name="adj2" fmla="val 68456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 cum puteți dovedi !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Explicaţie nor 43"/>
          <p:cNvSpPr/>
          <p:nvPr/>
        </p:nvSpPr>
        <p:spPr>
          <a:xfrm>
            <a:off x="3657600" y="2209800"/>
            <a:ext cx="1835150" cy="1655763"/>
          </a:xfrm>
          <a:prstGeom prst="cloudCallout">
            <a:avLst>
              <a:gd name="adj1" fmla="val -45629"/>
              <a:gd name="adj2" fmla="val 59982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o-RO" sz="2000" b="1" dirty="0">
                <a:solidFill>
                  <a:schemeClr val="bg1">
                    <a:lumMod val="50000"/>
                  </a:schemeClr>
                </a:solidFill>
              </a:rPr>
              <a:t>Click aici să vezi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explicația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Explicaţie nor 44"/>
          <p:cNvSpPr/>
          <p:nvPr/>
        </p:nvSpPr>
        <p:spPr>
          <a:xfrm>
            <a:off x="1619672" y="1988840"/>
            <a:ext cx="5257800" cy="1828800"/>
          </a:xfrm>
          <a:prstGeom prst="cloudCallout">
            <a:avLst>
              <a:gd name="adj1" fmla="val -13709"/>
              <a:gd name="adj2" fmla="val 73860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La echilibru termic au ajuns la aceeași temperatură și nu mai schimbă căldură între ele</a:t>
            </a:r>
            <a:endParaRPr lang="en-US" sz="2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46" name="Imagine 45" descr="3361245487101__termometru_27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7778240" y="1600200"/>
            <a:ext cx="1365760" cy="2209800"/>
          </a:xfrm>
          <a:prstGeom prst="rect">
            <a:avLst/>
          </a:prstGeom>
        </p:spPr>
      </p:pic>
      <p:pic>
        <p:nvPicPr>
          <p:cNvPr id="40" name="Imagine 39" descr="Resize of emo suparat c4934b339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4208" y="5085184"/>
            <a:ext cx="753416" cy="711036"/>
          </a:xfrm>
          <a:prstGeom prst="rect">
            <a:avLst/>
          </a:prstGeom>
        </p:spPr>
      </p:pic>
      <p:sp>
        <p:nvSpPr>
          <p:cNvPr id="49" name="Buton acțiune: Înapoi sau Anteriorul 4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CasetăText 10"/>
          <p:cNvSpPr txBox="1">
            <a:spLocks noChangeArrowheads="1"/>
          </p:cNvSpPr>
          <p:nvPr/>
        </p:nvSpPr>
        <p:spPr bwMode="auto">
          <a:xfrm>
            <a:off x="971600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4</a:t>
            </a:r>
            <a:endParaRPr lang="en-US" sz="2800" b="1" dirty="0"/>
          </a:p>
        </p:txBody>
      </p:sp>
      <p:sp>
        <p:nvSpPr>
          <p:cNvPr id="51" name="Buton acțiune: Înainte sau Următorul 50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921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2" name="Buton acțiune: Pornire 51">
            <a:hlinkClick r:id="rId10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ine 47" descr="CNN 171005180509-ts-nate-tom-sater-october-5-2017-01-exlarge-16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2181014"/>
            <a:ext cx="2863608" cy="1608026"/>
          </a:xfrm>
          <a:prstGeom prst="rect">
            <a:avLst/>
          </a:prstGeom>
        </p:spPr>
      </p:pic>
      <p:pic>
        <p:nvPicPr>
          <p:cNvPr id="24" name="Imagine 23" descr="a59375599f9ea2d185ca68440bc91fd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6575" y="5105400"/>
            <a:ext cx="936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ine 26" descr="372900730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5105400"/>
            <a:ext cx="10080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ine 28" descr="66052d1ea8978e6fd881faa7c3b2cb5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5105400"/>
            <a:ext cx="8636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ine 29" descr="coffee-smiley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3138" y="5105400"/>
            <a:ext cx="1008062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alt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30-34°C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48200" y="3886200"/>
            <a:ext cx="1355725" cy="12192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o-RO" sz="23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  0</a:t>
            </a:r>
            <a:r>
              <a:rPr lang="ro-RO" alt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°C</a:t>
            </a:r>
            <a:endParaRPr lang="en-US" sz="23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4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3881438"/>
            <a:ext cx="1368425" cy="1223962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Arial Narrow" pitchFamily="34" charset="0"/>
              </a:rPr>
              <a:t>  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aprox.    31-33</a:t>
            </a:r>
            <a:r>
              <a:rPr lang="ro-RO" alt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°C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alt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 -32°C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6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Uită-te mai bine!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7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64075" y="5791200"/>
            <a:ext cx="13557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CORECT! Felicitări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8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5791200"/>
            <a:ext cx="14065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9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GREȘIT.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199" name="Titlu 1"/>
          <p:cNvSpPr>
            <a:spLocks noGrp="1"/>
          </p:cNvSpPr>
          <p:nvPr>
            <p:ph type="title"/>
          </p:nvPr>
        </p:nvSpPr>
        <p:spPr>
          <a:xfrm>
            <a:off x="2195736" y="0"/>
            <a:ext cx="5040089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RO" altLang="ro-RO" sz="3600" b="1" dirty="0" smtClean="0"/>
              <a:t>REACTUALIZARE</a:t>
            </a:r>
            <a:endParaRPr lang="en-US" sz="3600" dirty="0" smtClean="0"/>
          </a:p>
        </p:txBody>
      </p:sp>
      <p:sp>
        <p:nvSpPr>
          <p:cNvPr id="5137" name="Dreptunghi 25"/>
          <p:cNvSpPr>
            <a:spLocks noChangeArrowheads="1"/>
          </p:cNvSpPr>
          <p:nvPr/>
        </p:nvSpPr>
        <p:spPr bwMode="auto">
          <a:xfrm>
            <a:off x="2915816" y="3356992"/>
            <a:ext cx="3287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o-RO" altLang="en-US" sz="2400" b="1" dirty="0">
                <a:latin typeface="Arial Narrow" pitchFamily="34" charset="0"/>
              </a:rPr>
              <a:t>Alegeți răspunsul corect! </a:t>
            </a:r>
            <a:endParaRPr lang="en-US" altLang="en-US" sz="2400" b="1" dirty="0">
              <a:latin typeface="Arial Narrow" pitchFamily="34" charset="0"/>
            </a:endParaRPr>
          </a:p>
        </p:txBody>
      </p:sp>
      <p:pic>
        <p:nvPicPr>
          <p:cNvPr id="26" name="Imagine 25" descr="worried-face-23361765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77200" y="5105400"/>
            <a:ext cx="6318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</a:t>
            </a:r>
            <a:r>
              <a:rPr lang="ro-RO" sz="19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!    Te dă șeful afară!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2" name="Dreptunghi 41"/>
          <p:cNvSpPr/>
          <p:nvPr/>
        </p:nvSpPr>
        <p:spPr>
          <a:xfrm>
            <a:off x="0" y="476672"/>
            <a:ext cx="8532440" cy="17281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altLang="ro-RO" sz="2700" b="1" dirty="0" smtClean="0">
                <a:solidFill>
                  <a:schemeClr val="tx1"/>
                </a:solidFill>
                <a:latin typeface="Arial Narrow" pitchFamily="34" charset="0"/>
              </a:rPr>
              <a:t>Urmărind postul TV american C.N.N. observi că anunță temperatura  de 32 grade pentru Europa și România.   Dacă ești prezentator TV meteo în România și trebuie să spui rapid temperatura , câte grade anunți pe post că vor fi?</a:t>
            </a:r>
            <a:endParaRPr lang="ro-RO" sz="27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1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3886200"/>
            <a:ext cx="1371600" cy="1223963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alt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altLang="ro-RO" sz="2400" b="1" dirty="0" smtClean="0">
                <a:solidFill>
                  <a:schemeClr val="tx1"/>
                </a:solidFill>
                <a:latin typeface="Arial Narrow" pitchFamily="34" charset="0"/>
              </a:rPr>
              <a:t>   </a:t>
            </a:r>
            <a:r>
              <a:rPr lang="ro-RO" alt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32°C  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spun să mai aștepte</a:t>
            </a:r>
            <a:endParaRPr lang="en-US" sz="20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3" name="Explicaţie nor 42"/>
          <p:cNvSpPr/>
          <p:nvPr/>
        </p:nvSpPr>
        <p:spPr>
          <a:xfrm>
            <a:off x="3657600" y="2348557"/>
            <a:ext cx="1727200" cy="1584499"/>
          </a:xfrm>
          <a:prstGeom prst="cloudCallout">
            <a:avLst>
              <a:gd name="adj1" fmla="val 28518"/>
              <a:gd name="adj2" fmla="val 68456"/>
            </a:avLst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</a:rPr>
              <a:t>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 cum puteți dovedi !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Explicaţie nor 43"/>
          <p:cNvSpPr/>
          <p:nvPr/>
        </p:nvSpPr>
        <p:spPr>
          <a:xfrm>
            <a:off x="5257800" y="2349301"/>
            <a:ext cx="1835150" cy="1655763"/>
          </a:xfrm>
          <a:prstGeom prst="cloudCallout">
            <a:avLst>
              <a:gd name="adj1" fmla="val -45629"/>
              <a:gd name="adj2" fmla="val 59982"/>
            </a:avLst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</a:rPr>
              <a:t> </a:t>
            </a:r>
            <a:r>
              <a:rPr lang="ro-RO" sz="2000" b="1" dirty="0">
                <a:solidFill>
                  <a:schemeClr val="bg1">
                    <a:lumMod val="50000"/>
                  </a:schemeClr>
                </a:solidFill>
              </a:rPr>
              <a:t>Click aici să vezi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explicația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Explicaţie nor 44"/>
          <p:cNvSpPr/>
          <p:nvPr/>
        </p:nvSpPr>
        <p:spPr>
          <a:xfrm>
            <a:off x="3131840" y="2132856"/>
            <a:ext cx="5473824" cy="1825352"/>
          </a:xfrm>
          <a:prstGeom prst="cloudCallout">
            <a:avLst>
              <a:gd name="adj1" fmla="val -13709"/>
              <a:gd name="adj2" fmla="val 73860"/>
            </a:avLst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</a:rPr>
              <a:t>Americanii folosesc scara Fahrenheit în care 32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°F echivalează cu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</a:rPr>
              <a:t>0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°C ( zero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</a:rPr>
              <a:t>grade Celsius) </a:t>
            </a:r>
            <a:endParaRPr lang="en-US" sz="24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40" name="Imagine 39" descr="IMG_20190618_115237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>
          <a:xfrm>
            <a:off x="8559074" y="620688"/>
            <a:ext cx="584926" cy="3168352"/>
          </a:xfrm>
          <a:prstGeom prst="rect">
            <a:avLst/>
          </a:prstGeom>
        </p:spPr>
      </p:pic>
      <p:pic>
        <p:nvPicPr>
          <p:cNvPr id="49" name="Imagine 48" descr="Resize of emo suparat c4934b339c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16216" y="5085184"/>
            <a:ext cx="761999" cy="719137"/>
          </a:xfrm>
          <a:prstGeom prst="rect">
            <a:avLst/>
          </a:prstGeom>
        </p:spPr>
      </p:pic>
      <p:sp>
        <p:nvSpPr>
          <p:cNvPr id="46" name="Buton acțiune: Înapoi sau Anteriorul 45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7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5</a:t>
            </a:r>
            <a:endParaRPr lang="en-US" sz="2800" b="1" dirty="0"/>
          </a:p>
        </p:txBody>
      </p:sp>
      <p:sp>
        <p:nvSpPr>
          <p:cNvPr id="50" name="Buton acțiune: Înainte sau Următorul 49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921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1" name="Buton acțiune: Pornire 50">
            <a:hlinkClick r:id="rId11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3" grpId="0" animBg="1"/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ine 23" descr="a59375599f9ea2d185ca68440bc91fd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575" y="5105400"/>
            <a:ext cx="936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ine 26" descr="372900730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105400"/>
            <a:ext cx="10080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ine 28" descr="66052d1ea8978e6fd881faa7c3b2cb5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5105400"/>
            <a:ext cx="8636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ine 29" descr="coffee-smiley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5105400"/>
            <a:ext cx="1008062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 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25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68603" y="3886200"/>
            <a:ext cx="1355725" cy="12192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</a:t>
            </a:r>
            <a:r>
              <a:rPr lang="ro-RO" sz="23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-23</a:t>
            </a:r>
            <a:endParaRPr lang="en-US" sz="23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4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3881438"/>
            <a:ext cx="1368425" cy="1223962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tx1"/>
                </a:solidFill>
                <a:latin typeface="Arial Narrow" pitchFamily="34" charset="0"/>
              </a:rPr>
              <a:t>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-25,15</a:t>
            </a:r>
            <a:endParaRPr lang="en-US" sz="20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44008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tx1"/>
                </a:solidFill>
              </a:rPr>
              <a:t>   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23</a:t>
            </a:r>
            <a:endParaRPr lang="en-US" sz="20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6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Uită-te mai bine!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7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68603" y="5791200"/>
            <a:ext cx="13557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CORECT! Felicitări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8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5791200"/>
            <a:ext cx="14065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9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44008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GREȘIT.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199" name="Titlu 1"/>
          <p:cNvSpPr>
            <a:spLocks noGrp="1"/>
          </p:cNvSpPr>
          <p:nvPr>
            <p:ph type="title"/>
          </p:nvPr>
        </p:nvSpPr>
        <p:spPr>
          <a:xfrm>
            <a:off x="1547664" y="0"/>
            <a:ext cx="5040089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ro-RO" sz="3600" b="1" dirty="0" smtClean="0"/>
              <a:t>        </a:t>
            </a:r>
            <a:r>
              <a:rPr lang="ro-RO" altLang="ro-RO" sz="3600" b="1" dirty="0" smtClean="0"/>
              <a:t>REACTUALIZARE</a:t>
            </a:r>
            <a:endParaRPr lang="en-US" sz="3600" dirty="0" smtClean="0"/>
          </a:p>
        </p:txBody>
      </p:sp>
      <p:sp>
        <p:nvSpPr>
          <p:cNvPr id="5137" name="Dreptunghi 25"/>
          <p:cNvSpPr>
            <a:spLocks noChangeArrowheads="1"/>
          </p:cNvSpPr>
          <p:nvPr/>
        </p:nvSpPr>
        <p:spPr bwMode="auto">
          <a:xfrm>
            <a:off x="539750" y="3429000"/>
            <a:ext cx="3287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o-RO" altLang="en-US" sz="2400" b="1">
                <a:latin typeface="Arial Narrow" pitchFamily="34" charset="0"/>
              </a:rPr>
              <a:t>Alegeți răspunsul corect! </a:t>
            </a:r>
            <a:endParaRPr lang="en-US" altLang="en-US" sz="2400" b="1">
              <a:latin typeface="Arial Narrow" pitchFamily="34" charset="0"/>
            </a:endParaRPr>
          </a:p>
        </p:txBody>
      </p:sp>
      <p:pic>
        <p:nvPicPr>
          <p:cNvPr id="26" name="Imagine 25" descr="worried-face-2336176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7200" y="5105400"/>
            <a:ext cx="6318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19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!    Te dă șeful afară!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2" name="Dreptunghi 41"/>
          <p:cNvSpPr/>
          <p:nvPr/>
        </p:nvSpPr>
        <p:spPr>
          <a:xfrm>
            <a:off x="0" y="609600"/>
            <a:ext cx="91440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o-RO" sz="2700" b="1" dirty="0" err="1">
                <a:solidFill>
                  <a:schemeClr val="tx1"/>
                </a:solidFill>
                <a:latin typeface="Arial Narrow" pitchFamily="34" charset="0"/>
              </a:rPr>
              <a:t>Dac</a:t>
            </a:r>
            <a:r>
              <a:rPr lang="ro-RO" altLang="ro-RO" sz="2700" b="1" dirty="0">
                <a:solidFill>
                  <a:schemeClr val="tx1"/>
                </a:solidFill>
                <a:latin typeface="Arial Narrow" pitchFamily="34" charset="0"/>
              </a:rPr>
              <a:t>ă </a:t>
            </a:r>
            <a:r>
              <a:rPr lang="ro-RO" altLang="ro-RO" sz="2700" b="1" dirty="0" smtClean="0">
                <a:solidFill>
                  <a:schemeClr val="tx1"/>
                </a:solidFill>
                <a:latin typeface="Arial Narrow" pitchFamily="34" charset="0"/>
              </a:rPr>
              <a:t>ai fi prezentator la buletinul meteo la Televiziune, iar de la o stație METEO internațională ai primit informația că în România  va fi temperatura 250,15Kelvin, câte grade anunți pe post că vor fi?</a:t>
            </a:r>
            <a:endParaRPr lang="ro-RO" sz="27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1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3886200"/>
            <a:ext cx="1371600" cy="1223963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2400" b="1" dirty="0">
              <a:solidFill>
                <a:schemeClr val="tx1"/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alt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250,15  normal…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2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anunț că stația a greșit</a:t>
            </a:r>
            <a:endParaRPr lang="en-US" sz="20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3" name="Explicaţie nor 42"/>
          <p:cNvSpPr/>
          <p:nvPr/>
        </p:nvSpPr>
        <p:spPr>
          <a:xfrm>
            <a:off x="5148064" y="2132856"/>
            <a:ext cx="1727200" cy="1655763"/>
          </a:xfrm>
          <a:prstGeom prst="cloudCallout">
            <a:avLst>
              <a:gd name="adj1" fmla="val 33209"/>
              <a:gd name="adj2" fmla="val 80340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</a:rPr>
              <a:t>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 cum puteți dovedi !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Explicaţie nor 43"/>
          <p:cNvSpPr/>
          <p:nvPr/>
        </p:nvSpPr>
        <p:spPr>
          <a:xfrm>
            <a:off x="6516216" y="2209800"/>
            <a:ext cx="1835150" cy="1655763"/>
          </a:xfrm>
          <a:prstGeom prst="cloudCallout">
            <a:avLst>
              <a:gd name="adj1" fmla="val -43106"/>
              <a:gd name="adj2" fmla="val 76060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</a:rPr>
              <a:t> </a:t>
            </a:r>
            <a:r>
              <a:rPr lang="ro-RO" sz="2000" b="1" dirty="0">
                <a:solidFill>
                  <a:schemeClr val="bg1">
                    <a:lumMod val="50000"/>
                  </a:schemeClr>
                </a:solidFill>
              </a:rPr>
              <a:t>Click aici să vezi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explicația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Explicaţie nor 44"/>
          <p:cNvSpPr/>
          <p:nvPr/>
        </p:nvSpPr>
        <p:spPr>
          <a:xfrm>
            <a:off x="4355976" y="1844824"/>
            <a:ext cx="5364088" cy="1828800"/>
          </a:xfrm>
          <a:prstGeom prst="cloudCallout">
            <a:avLst>
              <a:gd name="adj1" fmla="val -7451"/>
              <a:gd name="adj2" fmla="val 83987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</a:rPr>
              <a:t>Transformând în grade Celsius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o-RO" sz="2000" b="1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t</a:t>
            </a:r>
            <a:r>
              <a:rPr lang="ro-RO" sz="2000" b="1" baseline="-25000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celsius</a:t>
            </a: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= </a:t>
            </a:r>
            <a:r>
              <a:rPr lang="ro-RO" sz="2000" b="1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T</a:t>
            </a:r>
            <a:r>
              <a:rPr lang="ro-RO" sz="2000" b="1" baseline="-25000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Kelvin</a:t>
            </a: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– 273,15  = –23°C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40" name="Imagine 39" descr="Clip_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576" y="1772816"/>
            <a:ext cx="2324100" cy="1704975"/>
          </a:xfrm>
          <a:prstGeom prst="rect">
            <a:avLst/>
          </a:prstGeom>
        </p:spPr>
      </p:pic>
      <p:pic>
        <p:nvPicPr>
          <p:cNvPr id="46" name="Imagine 45" descr="Resize of emo suparat c4934b339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32040" y="5085184"/>
            <a:ext cx="761999" cy="719137"/>
          </a:xfrm>
          <a:prstGeom prst="rect">
            <a:avLst/>
          </a:prstGeom>
        </p:spPr>
      </p:pic>
      <p:sp>
        <p:nvSpPr>
          <p:cNvPr id="47" name="Buton acțiune: Înapoi sau Anteriorul 46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6</a:t>
            </a:r>
            <a:endParaRPr lang="en-US" sz="2800" b="1" dirty="0"/>
          </a:p>
        </p:txBody>
      </p:sp>
      <p:sp>
        <p:nvSpPr>
          <p:cNvPr id="49" name="Buton acțiune: Înainte sau Următorul 48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921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Buton acțiune: Pornire 49">
            <a:hlinkClick r:id="rId10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3" grpId="0" animBg="1"/>
      <p:bldP spid="44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ine 23" descr="a59375599f9ea2d185ca68440bc91fd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575" y="5105400"/>
            <a:ext cx="936625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Imagine 26" descr="372900730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5105400"/>
            <a:ext cx="1008063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Imagine 28" descr="66052d1ea8978e6fd881faa7c3b2cb5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5105400"/>
            <a:ext cx="86360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Imagine 29" descr="coffee-smiley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3138" y="5105400"/>
            <a:ext cx="1008062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2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 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vară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3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48200" y="3886200"/>
            <a:ext cx="1355725" cy="12192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 </a:t>
            </a:r>
            <a:r>
              <a:rPr lang="ro-RO" sz="23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iarnă</a:t>
            </a:r>
            <a:endParaRPr lang="en-US" sz="23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4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3881438"/>
            <a:ext cx="1368425" cy="1223962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toamnă</a:t>
            </a:r>
            <a:endParaRPr lang="en-US" sz="24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oricare din ele</a:t>
            </a:r>
            <a:endParaRPr lang="en-US" sz="20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6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1600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Uită-te mai bine!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7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4664075" y="5791200"/>
            <a:ext cx="13557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CORECT! Felicitări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8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3124200" y="5791200"/>
            <a:ext cx="1406525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9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6172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GREȘIT.   </a:t>
            </a: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Ai răspuns la întâmplare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199" name="Titlu 1"/>
          <p:cNvSpPr>
            <a:spLocks noGrp="1"/>
          </p:cNvSpPr>
          <p:nvPr>
            <p:ph type="title"/>
          </p:nvPr>
        </p:nvSpPr>
        <p:spPr>
          <a:xfrm>
            <a:off x="2195736" y="0"/>
            <a:ext cx="5040089" cy="533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ro-RO" sz="3600" b="1" dirty="0" smtClean="0"/>
              <a:t>        </a:t>
            </a:r>
            <a:r>
              <a:rPr lang="ro-RO" altLang="ro-RO" sz="3600" b="1" dirty="0" smtClean="0"/>
              <a:t>REACTUALIZARE</a:t>
            </a:r>
            <a:endParaRPr lang="en-US" sz="3600" dirty="0" smtClean="0"/>
          </a:p>
        </p:txBody>
      </p:sp>
      <p:sp>
        <p:nvSpPr>
          <p:cNvPr id="5137" name="Dreptunghi 25"/>
          <p:cNvSpPr>
            <a:spLocks noChangeArrowheads="1"/>
          </p:cNvSpPr>
          <p:nvPr/>
        </p:nvSpPr>
        <p:spPr bwMode="auto">
          <a:xfrm>
            <a:off x="539750" y="3429000"/>
            <a:ext cx="32877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o-RO" altLang="en-US" sz="2400" b="1">
                <a:latin typeface="Arial Narrow" pitchFamily="34" charset="0"/>
              </a:rPr>
              <a:t>Alegeți răspunsul corect! </a:t>
            </a:r>
            <a:endParaRPr lang="en-US" altLang="en-US" sz="2400" b="1">
              <a:latin typeface="Arial Narrow" pitchFamily="34" charset="0"/>
            </a:endParaRPr>
          </a:p>
        </p:txBody>
      </p:sp>
      <p:pic>
        <p:nvPicPr>
          <p:cNvPr id="26" name="Imagine 25" descr="worried-face-23361765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77200" y="5105400"/>
            <a:ext cx="6318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Action Button: Custom 11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5791200"/>
            <a:ext cx="1371600" cy="1066800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o-RO" sz="19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GREȘIT     Te-ai păcălit complet</a:t>
            </a:r>
            <a:endParaRPr lang="en-US" sz="19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2" name="Dreptunghi 41"/>
          <p:cNvSpPr/>
          <p:nvPr/>
        </p:nvSpPr>
        <p:spPr>
          <a:xfrm>
            <a:off x="0" y="609600"/>
            <a:ext cx="9144000" cy="990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o-RO" sz="2700" b="1" dirty="0" err="1">
                <a:solidFill>
                  <a:schemeClr val="tx1"/>
                </a:solidFill>
                <a:latin typeface="Arial Narrow" pitchFamily="34" charset="0"/>
              </a:rPr>
              <a:t>Dac</a:t>
            </a:r>
            <a:r>
              <a:rPr lang="ro-RO" altLang="ro-RO" sz="2700" b="1" dirty="0">
                <a:solidFill>
                  <a:schemeClr val="tx1"/>
                </a:solidFill>
                <a:latin typeface="Arial Narrow" pitchFamily="34" charset="0"/>
              </a:rPr>
              <a:t>ă o </a:t>
            </a:r>
            <a:r>
              <a:rPr lang="ro-RO" altLang="ro-RO" sz="2700" b="1" dirty="0" smtClean="0">
                <a:solidFill>
                  <a:schemeClr val="tx1"/>
                </a:solidFill>
                <a:latin typeface="Arial Narrow" pitchFamily="34" charset="0"/>
              </a:rPr>
              <a:t>stație METEO internațională anunță (pentru România) temperatura 243,15Kelvin, ce anotimp crezi că este?</a:t>
            </a:r>
            <a:endParaRPr lang="ro-RO" sz="2700" dirty="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sp>
        <p:nvSpPr>
          <p:cNvPr id="21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200" y="3886200"/>
            <a:ext cx="1371600" cy="1223963"/>
          </a:xfrm>
          <a:prstGeom prst="actionButtonBlank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o-RO" sz="2400" b="1" dirty="0">
              <a:solidFill>
                <a:schemeClr val="tx1"/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3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primăvară</a:t>
            </a:r>
            <a:endParaRPr lang="en-US" sz="23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baseline="-250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5" name="Action Button: Custom 3">
            <a:hlinkClick r:id="" action="ppaction://noaction" highlightClick="1"/>
            <a:extLst>
              <a:ext uri="{FF2B5EF4-FFF2-40B4-BE49-F238E27FC236}"/>
            </a:extLst>
          </p:cNvPr>
          <p:cNvSpPr/>
          <p:nvPr/>
        </p:nvSpPr>
        <p:spPr>
          <a:xfrm>
            <a:off x="7696200" y="3886200"/>
            <a:ext cx="1371600" cy="1223963"/>
          </a:xfrm>
          <a:prstGeom prst="actionButtonBlank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400" b="1" dirty="0">
                <a:solidFill>
                  <a:schemeClr val="tx1"/>
                </a:solidFill>
                <a:latin typeface="Arial Narrow" pitchFamily="34" charset="0"/>
              </a:rPr>
              <a:t>   </a:t>
            </a:r>
            <a:r>
              <a:rPr lang="ro-RO" sz="24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depinde dacă bate vântul</a:t>
            </a:r>
            <a:endParaRPr lang="en-US" sz="2000" b="1" baseline="-25000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3" name="Explicaţie nor 42"/>
          <p:cNvSpPr/>
          <p:nvPr/>
        </p:nvSpPr>
        <p:spPr>
          <a:xfrm>
            <a:off x="3657600" y="2133600"/>
            <a:ext cx="1727200" cy="1655763"/>
          </a:xfrm>
          <a:prstGeom prst="cloudCallout">
            <a:avLst>
              <a:gd name="adj1" fmla="val 28518"/>
              <a:gd name="adj2" fmla="val 68456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</a:rPr>
              <a:t>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 cum puteți dovedi !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Explicaţie nor 43"/>
          <p:cNvSpPr/>
          <p:nvPr/>
        </p:nvSpPr>
        <p:spPr>
          <a:xfrm>
            <a:off x="5257800" y="2209800"/>
            <a:ext cx="1835150" cy="1655763"/>
          </a:xfrm>
          <a:prstGeom prst="cloudCallout">
            <a:avLst>
              <a:gd name="adj1" fmla="val -45629"/>
              <a:gd name="adj2" fmla="val 59982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dirty="0">
                <a:solidFill>
                  <a:schemeClr val="tx1"/>
                </a:solidFill>
              </a:rPr>
              <a:t> </a:t>
            </a:r>
            <a:r>
              <a:rPr lang="ro-RO" sz="2000" b="1" dirty="0">
                <a:solidFill>
                  <a:schemeClr val="bg1">
                    <a:lumMod val="50000"/>
                  </a:schemeClr>
                </a:solidFill>
              </a:rPr>
              <a:t>Click aici să vezi </a:t>
            </a:r>
            <a:r>
              <a:rPr lang="ro-RO" altLang="ro-RO" sz="2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explicația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Explicaţie nor 44"/>
          <p:cNvSpPr/>
          <p:nvPr/>
        </p:nvSpPr>
        <p:spPr>
          <a:xfrm>
            <a:off x="3059832" y="1988840"/>
            <a:ext cx="5402560" cy="1828800"/>
          </a:xfrm>
          <a:prstGeom prst="cloudCallout">
            <a:avLst>
              <a:gd name="adj1" fmla="val -11781"/>
              <a:gd name="adj2" fmla="val 73227"/>
            </a:avLst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</a:rPr>
              <a:t>Transformând în grade Celsius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</a:t>
            </a:r>
            <a:r>
              <a:rPr lang="ro-RO" sz="2000" b="1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t</a:t>
            </a:r>
            <a:r>
              <a:rPr lang="ro-RO" sz="2000" b="1" baseline="-25000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celsius</a:t>
            </a: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= </a:t>
            </a:r>
            <a:r>
              <a:rPr lang="ro-RO" sz="2000" b="1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T</a:t>
            </a:r>
            <a:r>
              <a:rPr lang="ro-RO" sz="2000" b="1" baseline="-25000" dirty="0" err="1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Kelvin</a:t>
            </a:r>
            <a:r>
              <a:rPr lang="ro-RO" sz="2000" b="1" dirty="0" smtClean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– 273,15  = –30°C</a:t>
            </a:r>
            <a:endParaRPr lang="en-US" sz="2000" b="1" dirty="0">
              <a:solidFill>
                <a:schemeClr val="bg1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40" name="Imagine 39" descr="Clip_6.jp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79512" y="1772816"/>
            <a:ext cx="2685186" cy="1618109"/>
          </a:xfrm>
          <a:prstGeom prst="rect">
            <a:avLst/>
          </a:prstGeom>
        </p:spPr>
      </p:pic>
      <p:pic>
        <p:nvPicPr>
          <p:cNvPr id="46" name="Imagine 45" descr="Resize of emo suparat c4934b339c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4208" y="5085184"/>
            <a:ext cx="689992" cy="651180"/>
          </a:xfrm>
          <a:prstGeom prst="rect">
            <a:avLst/>
          </a:prstGeom>
        </p:spPr>
      </p:pic>
      <p:sp>
        <p:nvSpPr>
          <p:cNvPr id="47" name="Buton acțiune: Înapoi sau Anteriorul 46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8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7</a:t>
            </a:r>
            <a:endParaRPr lang="en-US" sz="2800" b="1" dirty="0"/>
          </a:p>
        </p:txBody>
      </p:sp>
      <p:sp>
        <p:nvSpPr>
          <p:cNvPr id="49" name="Buton acțiune: Înainte sau Următorul 48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92163" cy="50323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0" name="Buton acțiune: Pornire 49">
            <a:hlinkClick r:id="rId10" action="ppaction://hlinksldjump" highlightClick="1"/>
          </p:cNvPr>
          <p:cNvSpPr/>
          <p:nvPr/>
        </p:nvSpPr>
        <p:spPr>
          <a:xfrm>
            <a:off x="8532813" y="1"/>
            <a:ext cx="611187" cy="476672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31" grpId="0" animBg="1"/>
      <p:bldP spid="36" grpId="0" animBg="1"/>
      <p:bldP spid="37" grpId="0" animBg="1"/>
      <p:bldP spid="38" grpId="0" animBg="1"/>
      <p:bldP spid="39" grpId="0" animBg="1"/>
      <p:bldP spid="41" grpId="0" animBg="1"/>
      <p:bldP spid="43" grpId="0" animBg="1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/>
          </p:cNvSpPr>
          <p:nvPr>
            <p:ph type="body" idx="4294967295"/>
          </p:nvPr>
        </p:nvSpPr>
        <p:spPr>
          <a:xfrm>
            <a:off x="4211960" y="2132856"/>
            <a:ext cx="4788148" cy="2447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>
                <a:latin typeface="Arial Narrow" pitchFamily="34" charset="0"/>
              </a:rPr>
              <a:t>E</a:t>
            </a:r>
            <a:r>
              <a:rPr lang="ro-RO" sz="2800" dirty="0" err="1" smtClean="0">
                <a:latin typeface="Arial Narrow" pitchFamily="34" charset="0"/>
              </a:rPr>
              <a:t>vidențierea</a:t>
            </a:r>
            <a:r>
              <a:rPr lang="ro-RO" sz="2800" dirty="0" smtClean="0">
                <a:latin typeface="Arial Narrow" pitchFamily="34" charset="0"/>
              </a:rPr>
              <a:t> experimentală a dilatării termice. </a:t>
            </a:r>
            <a:br>
              <a:rPr lang="ro-RO" sz="2800" dirty="0" smtClean="0">
                <a:latin typeface="Arial Narrow" pitchFamily="34" charset="0"/>
              </a:rPr>
            </a:br>
            <a:r>
              <a:rPr lang="ro-RO" sz="2800" dirty="0" smtClean="0">
                <a:latin typeface="Arial Narrow" pitchFamily="34" charset="0"/>
              </a:rPr>
              <a:t>A) De un trepied fixăm o tijă cu inel.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O bilă metalică, la temperatura camerei poate fi trecută prin inel.</a:t>
            </a:r>
            <a:r>
              <a:rPr lang="ro-RO" sz="2400" dirty="0" smtClean="0"/>
              <a:t/>
            </a:r>
            <a:br>
              <a:rPr lang="ro-RO" sz="2400" dirty="0" smtClean="0"/>
            </a:br>
            <a:endParaRPr lang="ro-RO" sz="2400" dirty="0" smtClean="0"/>
          </a:p>
        </p:txBody>
      </p:sp>
      <p:sp>
        <p:nvSpPr>
          <p:cNvPr id="8195" name="WordArt 10"/>
          <p:cNvSpPr>
            <a:spLocks noChangeArrowheads="1" noChangeShapeType="1" noTextEdit="1"/>
          </p:cNvSpPr>
          <p:nvPr/>
        </p:nvSpPr>
        <p:spPr bwMode="auto">
          <a:xfrm>
            <a:off x="2700338" y="477044"/>
            <a:ext cx="31718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Experiment</a:t>
            </a:r>
          </a:p>
        </p:txBody>
      </p:sp>
      <p:sp>
        <p:nvSpPr>
          <p:cNvPr id="9" name="Buton acțiune: Înapoi sau Anteriorul 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198" name="CasetăText 10"/>
          <p:cNvSpPr txBox="1">
            <a:spLocks noChangeArrowheads="1"/>
          </p:cNvSpPr>
          <p:nvPr/>
        </p:nvSpPr>
        <p:spPr bwMode="auto">
          <a:xfrm>
            <a:off x="970831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8</a:t>
            </a:r>
            <a:endParaRPr lang="en-US" sz="2800" b="1" dirty="0"/>
          </a:p>
        </p:txBody>
      </p:sp>
      <p:sp>
        <p:nvSpPr>
          <p:cNvPr id="11" name="Buton acțiune: Înainte sau Următorul 10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55650" cy="549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5" name="Imagine 14" descr="dilatare bila trece prin inel 0,67Mb 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04864"/>
            <a:ext cx="4173722" cy="4653136"/>
          </a:xfrm>
          <a:prstGeom prst="rect">
            <a:avLst/>
          </a:prstGeom>
        </p:spPr>
      </p:pic>
      <p:sp>
        <p:nvSpPr>
          <p:cNvPr id="12" name="Buton acțiune: Pornire 11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/>
          </p:cNvSpPr>
          <p:nvPr>
            <p:ph type="body" idx="4294967295"/>
          </p:nvPr>
        </p:nvSpPr>
        <p:spPr>
          <a:xfrm>
            <a:off x="5076825" y="2332038"/>
            <a:ext cx="4067175" cy="16017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o-RO" sz="2800" dirty="0" smtClean="0">
                <a:latin typeface="Arial Narrow" pitchFamily="34" charset="0"/>
              </a:rPr>
              <a:t>B) </a:t>
            </a:r>
            <a:r>
              <a:rPr lang="en-US" sz="2800" dirty="0" smtClean="0">
                <a:latin typeface="Arial Narrow" pitchFamily="34" charset="0"/>
              </a:rPr>
              <a:t>î</a:t>
            </a:r>
            <a:r>
              <a:rPr lang="ro-RO" sz="2800" dirty="0" err="1" smtClean="0">
                <a:latin typeface="Arial Narrow" pitchFamily="34" charset="0"/>
              </a:rPr>
              <a:t>ncălzim</a:t>
            </a:r>
            <a:r>
              <a:rPr lang="ro-RO" sz="2800" dirty="0" smtClean="0">
                <a:latin typeface="Arial Narrow" pitchFamily="34" charset="0"/>
              </a:rPr>
              <a:t> bila, la flacără … , apoi verificăm dacă mai trece prin inel.                        CE CREDEȚI ??</a:t>
            </a:r>
            <a:endParaRPr lang="ro-RO" sz="2400" dirty="0" smtClean="0"/>
          </a:p>
        </p:txBody>
      </p:sp>
      <p:sp>
        <p:nvSpPr>
          <p:cNvPr id="9219" name="WordArt 10"/>
          <p:cNvSpPr>
            <a:spLocks noChangeArrowheads="1" noChangeShapeType="1" noTextEdit="1"/>
          </p:cNvSpPr>
          <p:nvPr/>
        </p:nvSpPr>
        <p:spPr bwMode="auto">
          <a:xfrm>
            <a:off x="2700338" y="333028"/>
            <a:ext cx="317182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Experiment</a:t>
            </a:r>
          </a:p>
        </p:txBody>
      </p:sp>
      <p:sp>
        <p:nvSpPr>
          <p:cNvPr id="9" name="Buton acțiune: Înapoi sau Anteriorul 8">
            <a:hlinkClick r:id="" action="ppaction://hlinkshowjump?jump=previousslide" highlightClick="1"/>
          </p:cNvPr>
          <p:cNvSpPr/>
          <p:nvPr/>
        </p:nvSpPr>
        <p:spPr>
          <a:xfrm>
            <a:off x="0" y="0"/>
            <a:ext cx="792163" cy="549275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222" name="CasetăText 10"/>
          <p:cNvSpPr txBox="1">
            <a:spLocks noChangeArrowheads="1"/>
          </p:cNvSpPr>
          <p:nvPr/>
        </p:nvSpPr>
        <p:spPr bwMode="auto">
          <a:xfrm>
            <a:off x="1042839" y="0"/>
            <a:ext cx="504825" cy="523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o-RO" sz="2800" b="1" dirty="0" smtClean="0"/>
              <a:t>9</a:t>
            </a:r>
            <a:endParaRPr lang="en-US" sz="2800" b="1" dirty="0"/>
          </a:p>
        </p:txBody>
      </p:sp>
      <p:sp>
        <p:nvSpPr>
          <p:cNvPr id="11" name="Buton acțiune: Înainte sau Următorul 10">
            <a:hlinkClick r:id="" action="ppaction://hlinkshowjump?jump=nextslide" highlightClick="1"/>
          </p:cNvPr>
          <p:cNvSpPr/>
          <p:nvPr/>
        </p:nvSpPr>
        <p:spPr>
          <a:xfrm>
            <a:off x="7524328" y="0"/>
            <a:ext cx="755650" cy="54927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Explicaţie în dreptunghi 14"/>
          <p:cNvSpPr/>
          <p:nvPr/>
        </p:nvSpPr>
        <p:spPr>
          <a:xfrm>
            <a:off x="5148263" y="3933825"/>
            <a:ext cx="1152525" cy="1223963"/>
          </a:xfrm>
          <a:prstGeom prst="wedgeRectCallout">
            <a:avLst>
              <a:gd name="adj1" fmla="val -17819"/>
              <a:gd name="adj2" fmla="val 48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sz="2000" b="1" dirty="0">
                <a:latin typeface="Arial Narrow" pitchFamily="34" charset="0"/>
              </a:rPr>
              <a:t>Fiind aceeași bilă, va trece</a:t>
            </a:r>
            <a:endParaRPr lang="en-US" sz="2000" b="1" dirty="0">
              <a:latin typeface="Arial Narrow" pitchFamily="34" charset="0"/>
            </a:endParaRPr>
          </a:p>
        </p:txBody>
      </p:sp>
      <p:sp>
        <p:nvSpPr>
          <p:cNvPr id="16" name="Explicaţie în dreptunghi 15"/>
          <p:cNvSpPr/>
          <p:nvPr/>
        </p:nvSpPr>
        <p:spPr>
          <a:xfrm>
            <a:off x="5148263" y="5157788"/>
            <a:ext cx="1152525" cy="863600"/>
          </a:xfrm>
          <a:prstGeom prst="wedgeRectCallout">
            <a:avLst>
              <a:gd name="adj1" fmla="val -23847"/>
              <a:gd name="adj2" fmla="val -59396"/>
            </a:avLst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b="1" dirty="0">
                <a:latin typeface="Arial Narrow" pitchFamily="34" charset="0"/>
              </a:rPr>
              <a:t>GREȘIT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7" name="Explicaţie în dreptunghi 16"/>
          <p:cNvSpPr/>
          <p:nvPr/>
        </p:nvSpPr>
        <p:spPr>
          <a:xfrm>
            <a:off x="6588125" y="3933825"/>
            <a:ext cx="1152525" cy="1223963"/>
          </a:xfrm>
          <a:prstGeom prst="wedgeRectCallout">
            <a:avLst>
              <a:gd name="adj1" fmla="val -17819"/>
              <a:gd name="adj2" fmla="val 48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sz="2000" b="1" dirty="0">
                <a:latin typeface="Arial Narrow" pitchFamily="34" charset="0"/>
              </a:rPr>
              <a:t>Nu va mai trece</a:t>
            </a:r>
            <a:endParaRPr lang="en-US" sz="2000" b="1" dirty="0">
              <a:latin typeface="Arial Narrow" pitchFamily="34" charset="0"/>
            </a:endParaRPr>
          </a:p>
        </p:txBody>
      </p:sp>
      <p:sp>
        <p:nvSpPr>
          <p:cNvPr id="18" name="Explicaţie în dreptunghi 17"/>
          <p:cNvSpPr/>
          <p:nvPr/>
        </p:nvSpPr>
        <p:spPr>
          <a:xfrm>
            <a:off x="6588125" y="5157788"/>
            <a:ext cx="1152525" cy="863600"/>
          </a:xfrm>
          <a:prstGeom prst="wedgeRectCallout">
            <a:avLst>
              <a:gd name="adj1" fmla="val -23847"/>
              <a:gd name="adj2" fmla="val -593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b="1" dirty="0">
                <a:latin typeface="Arial Narrow" pitchFamily="34" charset="0"/>
              </a:rPr>
              <a:t>CORECT</a:t>
            </a:r>
            <a:endParaRPr lang="en-US" b="1" dirty="0">
              <a:latin typeface="Arial Narrow" pitchFamily="34" charset="0"/>
            </a:endParaRPr>
          </a:p>
        </p:txBody>
      </p:sp>
      <p:sp>
        <p:nvSpPr>
          <p:cNvPr id="19" name="Explicaţie în dreptunghi 18"/>
          <p:cNvSpPr/>
          <p:nvPr/>
        </p:nvSpPr>
        <p:spPr>
          <a:xfrm>
            <a:off x="8027988" y="5157788"/>
            <a:ext cx="1152525" cy="863600"/>
          </a:xfrm>
          <a:prstGeom prst="wedgeRectCallout">
            <a:avLst>
              <a:gd name="adj1" fmla="val -23847"/>
              <a:gd name="adj2" fmla="val -59396"/>
            </a:avLst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b="1" dirty="0"/>
              <a:t>GREȘIT</a:t>
            </a:r>
            <a:endParaRPr lang="en-US" b="1" dirty="0"/>
          </a:p>
        </p:txBody>
      </p:sp>
      <p:sp>
        <p:nvSpPr>
          <p:cNvPr id="20" name="Explicaţie în dreptunghi 19"/>
          <p:cNvSpPr/>
          <p:nvPr/>
        </p:nvSpPr>
        <p:spPr>
          <a:xfrm>
            <a:off x="8027988" y="3933825"/>
            <a:ext cx="1152525" cy="1223963"/>
          </a:xfrm>
          <a:prstGeom prst="wedgeRectCallout">
            <a:avLst>
              <a:gd name="adj1" fmla="val -17819"/>
              <a:gd name="adj2" fmla="val 483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o-RO" sz="2000" b="1" dirty="0">
                <a:latin typeface="Arial Narrow" pitchFamily="34" charset="0"/>
              </a:rPr>
              <a:t>Depinde din ce metal este</a:t>
            </a:r>
            <a:endParaRPr lang="en-US" sz="2000" b="1" dirty="0">
              <a:latin typeface="Arial Narrow" pitchFamily="34" charset="0"/>
            </a:endParaRPr>
          </a:p>
        </p:txBody>
      </p:sp>
      <p:pic>
        <p:nvPicPr>
          <p:cNvPr id="21" name="Imagine 20" descr="frame_48_delay-0.1sBU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708920"/>
            <a:ext cx="5043606" cy="4149080"/>
          </a:xfrm>
          <a:prstGeom prst="rect">
            <a:avLst/>
          </a:prstGeom>
        </p:spPr>
      </p:pic>
      <p:sp>
        <p:nvSpPr>
          <p:cNvPr id="22" name="Buton acțiune: Pornire 21">
            <a:hlinkClick r:id="rId4" action="ppaction://hlinksldjump" highlightClick="1"/>
          </p:cNvPr>
          <p:cNvSpPr/>
          <p:nvPr/>
        </p:nvSpPr>
        <p:spPr>
          <a:xfrm>
            <a:off x="8532813" y="0"/>
            <a:ext cx="611187" cy="549275"/>
          </a:xfrm>
          <a:prstGeom prst="actionButtonHom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Teamwork">
  <a:themeElements>
    <a:clrScheme name="Teamwork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Teamwork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amwork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ă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Teamwork</Template>
  <TotalTime>2711</TotalTime>
  <Words>1754</Words>
  <Application>Microsoft Office PowerPoint</Application>
  <PresentationFormat>Expunere pe ecran (4:3)</PresentationFormat>
  <Paragraphs>306</Paragraphs>
  <Slides>31</Slides>
  <Notes>10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31</vt:i4>
      </vt:variant>
    </vt:vector>
  </HeadingPairs>
  <TitlesOfParts>
    <vt:vector size="32" baseType="lpstr">
      <vt:lpstr>Teamwork</vt:lpstr>
      <vt:lpstr>Diapozitivul 1</vt:lpstr>
      <vt:lpstr>Diapozitivul 2</vt:lpstr>
      <vt:lpstr>     EXERCIȚII</vt:lpstr>
      <vt:lpstr>     EXERCIȚII</vt:lpstr>
      <vt:lpstr>REACTUALIZARE</vt:lpstr>
      <vt:lpstr>        REACTUALIZARE</vt:lpstr>
      <vt:lpstr>        REACTUALIZARE</vt:lpstr>
      <vt:lpstr>Diapozitivul 8</vt:lpstr>
      <vt:lpstr>Diapozitivul 9</vt:lpstr>
      <vt:lpstr>Diapozitivul 10</vt:lpstr>
      <vt:lpstr>Diapozitivul 11</vt:lpstr>
      <vt:lpstr>Diapozitivul 12</vt:lpstr>
      <vt:lpstr>Definitia dilatãrii termice</vt:lpstr>
      <vt:lpstr>Exemple ale dilatării termice</vt:lpstr>
      <vt:lpstr>Diapozitivul 15</vt:lpstr>
      <vt:lpstr>Diapozitivul 16</vt:lpstr>
      <vt:lpstr>Diapozitivul 17</vt:lpstr>
      <vt:lpstr>Proprietățile dilatării termice</vt:lpstr>
      <vt:lpstr>Coeficientul de dilatare liniarã</vt:lpstr>
      <vt:lpstr>4. Dilatarea lichidelor</vt:lpstr>
      <vt:lpstr>Dilatarea gazelor</vt:lpstr>
      <vt:lpstr>Anomalia dilatării apei</vt:lpstr>
      <vt:lpstr>Diapozitivul 23</vt:lpstr>
      <vt:lpstr>Diapozitivul 24</vt:lpstr>
      <vt:lpstr>Diapozitivul 25</vt:lpstr>
      <vt:lpstr>Diapozitivul 26</vt:lpstr>
      <vt:lpstr>Diapozitivul 27</vt:lpstr>
      <vt:lpstr>Asociaza corect elementele fãcând click pe sãgeţi</vt:lpstr>
      <vt:lpstr>8. Ce se întâmplă cu volumul apei când îngheaţã? </vt:lpstr>
      <vt:lpstr>15</vt:lpstr>
      <vt:lpstr>BIBLIOGRAFIE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Dilatarea si Aplicatiile ei</dc:title>
  <dc:subject>DILATAREA TERMICA si aplicatiile</dc:subject>
  <dc:creator>Laurentiu Rosu</dc:creator>
  <cp:keywords>Laurentiu Rosu Guiu Hariclea Ispas Alexandra Gheorghiu Irina DILATAREA TERMICA si aplicatiile</cp:keywords>
  <cp:lastModifiedBy>Windows User</cp:lastModifiedBy>
  <cp:revision>138</cp:revision>
  <dcterms:created xsi:type="dcterms:W3CDTF">2011-02-17T06:50:45Z</dcterms:created>
  <dcterms:modified xsi:type="dcterms:W3CDTF">2021-03-05T18:51:51Z</dcterms:modified>
  <cp:category>fizica</cp:category>
</cp:coreProperties>
</file>